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75" r:id="rId13"/>
    <p:sldId id="267" r:id="rId14"/>
    <p:sldId id="268" r:id="rId15"/>
    <p:sldId id="271" r:id="rId16"/>
    <p:sldId id="273" r:id="rId17"/>
    <p:sldId id="274" r:id="rId18"/>
    <p:sldId id="269" r:id="rId19"/>
    <p:sldId id="270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88011B00-AAA2-43C1-8DF3-66DBAD65A970}">
          <p14:sldIdLst>
            <p14:sldId id="256"/>
            <p14:sldId id="265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6"/>
            <p14:sldId id="275"/>
            <p14:sldId id="267"/>
            <p14:sldId id="268"/>
            <p14:sldId id="271"/>
            <p14:sldId id="273"/>
            <p14:sldId id="274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Gärtner" initials="KG" lastIdx="1" clrIdx="0">
    <p:extLst>
      <p:ext uri="{19B8F6BF-5375-455C-9EA6-DF929625EA0E}">
        <p15:presenceInfo xmlns:p15="http://schemas.microsoft.com/office/powerpoint/2012/main" userId="e820ad97031ba9c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12T18:02:25.886" idx="1">
    <p:pos x="7680" y="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52E623CF-CFB5-465B-AEBD-56B939862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6B13F61-A4F5-4E79-8DD0-D6E34FA2EB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37718-6B56-491D-AAEF-71D0D9CD9FFA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CD9DEF6-EEEF-4D5B-9C7E-03C2008BEC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0DBCEEC-0915-42CD-A2EB-C3621594DD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5B182-B6B3-49E4-B6B7-F899DF048FF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77590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4F0DB-E95C-42F3-815A-F023D4D3CF04}" type="datetimeFigureOut">
              <a:rPr lang="da-DK" smtClean="0"/>
              <a:t>17-12-2020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290DE-2753-4F93-8871-EADCBFDA92E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9313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A414A9-3CBF-4B58-9ED5-87E8740D3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9477E9C-0890-46A0-9171-2E2355FAD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527BDA5-ACBF-4CB6-9588-843927BA9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37829-D061-4F87-95EF-9CDC80D60EF1}" type="datetime1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3FD0D8-B295-44CC-82B6-BE81552BC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6F0D8A-8CE6-42D3-86A4-D5CD16BC3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8066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AB630B-232B-4C52-A598-450D67D9B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17087B-E2D0-4A7B-89EC-FB2D0A900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98BE460-2DD3-401C-840D-A2BE72B85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DD9C8-8ABC-4EDB-8CA4-3E52050708CC}" type="datetime1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E16AB82-9FF8-48E3-A94B-5972F575D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74D3BA8-326B-4603-A558-D857E8E20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5698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83B1FB-3F19-4F7B-A454-C1DA34B92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207F273-AF24-428A-A42C-E993281B7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541204E-F9E2-443D-8E24-7BEE746E8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88FE7-5541-47FB-97F7-756B417BF1A2}" type="datetime1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A95E312-4514-4F1F-9491-3F8E4A49E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2F5FDFB-9FB0-49B0-B3D2-B44463A30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9151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DB58EC-11AD-481B-AFE2-4A5900766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3C0AA8-8B11-4C83-85D9-52E33A613A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83524A8-B3E8-4B64-BA14-AEBEE560A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CAF20CE-9379-44A0-A77C-94E8CD75D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F879-11FF-45F4-8175-4BF69E97437B}" type="datetime1">
              <a:rPr lang="da-DK" smtClean="0"/>
              <a:t>17-12-2020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0F2476C-3708-4ED3-B9EE-6EFEB3E22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57ACEBC-F9E0-454F-AE99-A7D7EA77B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8919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376173-656F-47E4-956A-9D456622F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F3FE03E-5CCC-4C5C-9CBB-D1728BF76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FB8E35B-031B-47A6-83A6-75DD6B9E1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77BA2B7-6B4F-4123-8312-26EF475FE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DD9250F-716B-4355-9C23-1DFE7B2467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6B6B932-73ED-4D18-9184-5CC50CCAB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CEAE5-B6B6-4FF9-9D8C-6A5DF038DEA0}" type="datetime1">
              <a:rPr lang="da-DK" smtClean="0"/>
              <a:t>17-12-2020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EC5CEAE-431C-4DCF-AB79-1D1F06DFB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89BD907-9855-4A32-808E-9597B1E7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43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E14D79-2C1F-400D-8B6B-05B31966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D15BFBA-4CB5-4761-9D44-42B8A0DD1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06D3-D63F-4BA1-ADD4-93491A02A191}" type="datetime1">
              <a:rPr lang="da-DK" smtClean="0"/>
              <a:t>17-12-2020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71C9EC2-27AF-43E7-A162-0F2844FA1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8AC8985-56C8-4EF3-A6FA-1ED4F07DF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4311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9283DB8-4C95-4626-A5F6-80BB96D8B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07EF7-4522-4069-98FE-04BA69A9FC4C}" type="datetime1">
              <a:rPr lang="da-DK" smtClean="0"/>
              <a:t>17-12-2020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6B09749-73B1-474C-A583-33F977D73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42083ED-8A26-416A-863C-58E83ECCD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8930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E03631-6BE8-4572-BEEE-BA821B1D1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94C6335-6943-45D9-BD6C-74E98F8F4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F87FCA3-09E2-4CF6-9634-00BAAC91E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8E63155-D08B-4474-99DB-2CB3C91D5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B27AD-E15A-466E-BB88-6082F26C0532}" type="datetime1">
              <a:rPr lang="da-DK" smtClean="0"/>
              <a:t>17-12-2020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25F0745-7EF7-4E6D-A247-418AA5134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80E9693-FE61-4F1F-89B3-04320223F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7508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7CDF7-E49D-4607-BA78-7C65119B2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EF81FA2-AB16-4946-84F2-E1E7AFE7D8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3DC8E42-3496-4C59-86AF-457F2F622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3C8FDC3-6389-4EAD-A4CD-0E6A6BEA9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B71A-6127-4381-BED0-FA52570DA8C0}" type="datetime1">
              <a:rPr lang="da-DK" smtClean="0"/>
              <a:t>17-12-2020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A778E46-6873-4937-8BD5-BD94CBF23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57E4A2F-E962-499F-849E-C8414396B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0375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239E22-0116-4459-94EB-D9B9CD75F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1E07E43-342D-4522-B046-CF222F8CE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9ADE6D8-7D3F-4282-AE60-EC1FF5151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71AD0-901C-45B6-933A-856D89B90577}" type="datetime1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0276F3D-1565-4D41-9E0F-F6E2A7891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1BB5C40-01FA-49BC-B5AA-542F1565A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874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46B8690-9B2B-403F-B9EA-91D90F4D53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59B8635-2048-44FA-B57A-4E8388324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9EC78BC-2A2B-497A-839C-879060B9A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0A-18B4-4787-9B4C-3AD268BAAC10}" type="datetime1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429E83-BA9D-4A89-88F2-D76984720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6AAA44-D858-4871-8D0C-4BCBE79AF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5917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7D1B4E2-0EFA-4F1B-9904-B19E8EE1F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A04D816-D466-493F-A2E1-70C7CF1BE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0DCBBD-CDED-4592-866D-792F98FD43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5A047-7908-4B35-AB47-4BB001887E40}" type="datetime1">
              <a:rPr lang="da-DK" smtClean="0"/>
              <a:t>17-12-2020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C7DB54-55E4-4B53-AD8C-92DC6B5E9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1AD940-2657-4D82-895A-74BA7A02F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9A2B6-DC5A-416F-BE44-463AF0B72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8546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image" Target="../media/image3.png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slide" Target="slide12.xml"/><Relationship Id="rId17" Type="http://schemas.openxmlformats.org/officeDocument/2006/relationships/image" Target="../media/image2.png"/><Relationship Id="rId2" Type="http://schemas.openxmlformats.org/officeDocument/2006/relationships/image" Target="../media/image1.png"/><Relationship Id="rId16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1.xml"/><Relationship Id="rId5" Type="http://schemas.openxmlformats.org/officeDocument/2006/relationships/slide" Target="slide4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19" Type="http://schemas.openxmlformats.org/officeDocument/2006/relationships/image" Target="../media/image4.png"/><Relationship Id="rId4" Type="http://schemas.openxmlformats.org/officeDocument/2006/relationships/slide" Target="slide3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GIe2bjVgZ9s?feature=oembed" TargetMode="External"/><Relationship Id="rId6" Type="http://schemas.openxmlformats.org/officeDocument/2006/relationships/hyperlink" Target="https://youtu.be/GIe2bjVgZ9s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4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UX_2iyYOW6U?feature=oembed" TargetMode="Externa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48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908"/>
            <a:ext cx="12192000" cy="690590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28" y="435005"/>
            <a:ext cx="8327871" cy="822295"/>
          </a:xfrm>
        </p:spPr>
        <p:txBody>
          <a:bodyPr>
            <a:normAutofit fontScale="90000"/>
          </a:bodyPr>
          <a:lstStyle/>
          <a:p>
            <a:pPr algn="l"/>
            <a:r>
              <a:rPr lang="da-DK" sz="6600" b="1" dirty="0">
                <a:solidFill>
                  <a:schemeClr val="bg1"/>
                </a:solidFill>
              </a:rPr>
              <a:t>Grammatik</a:t>
            </a:r>
            <a:r>
              <a:rPr lang="da-DK" b="1" dirty="0">
                <a:solidFill>
                  <a:schemeClr val="bg1"/>
                </a:solidFill>
              </a:rPr>
              <a:t> </a:t>
            </a:r>
            <a:r>
              <a:rPr lang="da-DK" sz="6600" b="1" dirty="0">
                <a:solidFill>
                  <a:schemeClr val="bg1"/>
                </a:solidFill>
              </a:rPr>
              <a:t>med klodser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C84C8A-FD8D-4491-9C11-D6A7EBB3BF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247" y="1638889"/>
            <a:ext cx="6257879" cy="5052797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da-DK" sz="2000" b="1" dirty="0">
                <a:solidFill>
                  <a:schemeClr val="bg1"/>
                </a:solidFill>
              </a:rPr>
              <a:t>Indholdsfortegnelse – side 1</a:t>
            </a:r>
            <a:endParaRPr lang="da-DK" sz="2000" b="1" dirty="0">
              <a:solidFill>
                <a:schemeClr val="bg1"/>
              </a:solidFill>
              <a:hlinkClick r:id="rId3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/>
            <a:r>
              <a:rPr lang="da-DK" sz="2000" b="1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1</a:t>
            </a:r>
            <a:r>
              <a:rPr lang="da-DK" sz="2000" b="1" dirty="0">
                <a:solidFill>
                  <a:schemeClr val="bg1"/>
                </a:solidFill>
              </a:rPr>
              <a:t> – side 2 – indledning til forløbet ( ca. 2 min)</a:t>
            </a:r>
          </a:p>
          <a:p>
            <a:pPr algn="l"/>
            <a:r>
              <a:rPr lang="da-DK" sz="2000" b="1" dirty="0" err="1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Aufgabe</a:t>
            </a:r>
            <a:r>
              <a:rPr lang="da-DK" sz="2000" b="1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da-DK" sz="2000" b="1" dirty="0">
                <a:solidFill>
                  <a:schemeClr val="bg1"/>
                </a:solidFill>
              </a:rPr>
              <a:t>– side 3 – Lave sætninger med verber</a:t>
            </a:r>
          </a:p>
          <a:p>
            <a:pPr algn="l"/>
            <a:r>
              <a:rPr lang="da-DK" sz="2000" b="1" dirty="0" err="1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Aufgabe</a:t>
            </a:r>
            <a:r>
              <a:rPr lang="da-DK" sz="2000" b="1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 </a:t>
            </a:r>
            <a:r>
              <a:rPr lang="da-DK" sz="2000" b="1" dirty="0">
                <a:solidFill>
                  <a:schemeClr val="bg1"/>
                </a:solidFill>
              </a:rPr>
              <a:t>– side 4 – </a:t>
            </a:r>
            <a:r>
              <a:rPr lang="da-DK" sz="2000" b="1" dirty="0" err="1">
                <a:solidFill>
                  <a:schemeClr val="bg1"/>
                </a:solidFill>
              </a:rPr>
              <a:t>Wir</a:t>
            </a:r>
            <a:r>
              <a:rPr lang="da-DK" sz="2000" b="1" dirty="0">
                <a:solidFill>
                  <a:schemeClr val="bg1"/>
                </a:solidFill>
              </a:rPr>
              <a:t> </a:t>
            </a:r>
            <a:r>
              <a:rPr lang="da-DK" sz="2000" b="1" dirty="0" err="1">
                <a:solidFill>
                  <a:schemeClr val="bg1"/>
                </a:solidFill>
              </a:rPr>
              <a:t>bauen</a:t>
            </a:r>
            <a:r>
              <a:rPr lang="da-DK" sz="2000" b="1" dirty="0">
                <a:solidFill>
                  <a:schemeClr val="bg1"/>
                </a:solidFill>
              </a:rPr>
              <a:t> </a:t>
            </a:r>
            <a:r>
              <a:rPr lang="da-DK" sz="2000" b="1" dirty="0" err="1">
                <a:solidFill>
                  <a:schemeClr val="bg1"/>
                </a:solidFill>
              </a:rPr>
              <a:t>Sätze</a:t>
            </a:r>
            <a:endParaRPr lang="da-DK" sz="2000" b="1" dirty="0">
              <a:solidFill>
                <a:schemeClr val="bg1"/>
              </a:solidFill>
            </a:endParaRPr>
          </a:p>
          <a:p>
            <a:pPr algn="l"/>
            <a:r>
              <a:rPr lang="da-DK" sz="2000" b="1" dirty="0" err="1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Aufgabe</a:t>
            </a:r>
            <a:r>
              <a:rPr lang="da-DK" sz="2000" b="1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3 </a:t>
            </a:r>
            <a:r>
              <a:rPr lang="da-DK" sz="2000" b="1" dirty="0">
                <a:solidFill>
                  <a:schemeClr val="bg1"/>
                </a:solidFill>
              </a:rPr>
              <a:t>– side 5 – Labyrint med verber</a:t>
            </a:r>
          </a:p>
          <a:p>
            <a:pPr algn="l"/>
            <a:r>
              <a:rPr lang="da-DK" sz="2000" b="1" dirty="0" err="1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Aufgabe</a:t>
            </a:r>
            <a:r>
              <a:rPr lang="da-DK" sz="2000" b="1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4 </a:t>
            </a:r>
            <a:r>
              <a:rPr lang="da-DK" sz="2000" b="1" dirty="0">
                <a:solidFill>
                  <a:schemeClr val="bg1"/>
                </a:solidFill>
              </a:rPr>
              <a:t>– side 6 – Find modsatte par</a:t>
            </a:r>
          </a:p>
          <a:p>
            <a:pPr algn="l"/>
            <a:r>
              <a:rPr lang="da-DK" sz="2000" b="1" dirty="0" err="1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Aufgabe</a:t>
            </a:r>
            <a:r>
              <a:rPr lang="da-DK" sz="2000" b="1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5</a:t>
            </a:r>
            <a:r>
              <a:rPr lang="da-DK" sz="2000" b="1" dirty="0">
                <a:solidFill>
                  <a:schemeClr val="bg1"/>
                </a:solidFill>
              </a:rPr>
              <a:t> – side 8 – Vi laver en sætning (en vejledning)</a:t>
            </a:r>
          </a:p>
          <a:p>
            <a:pPr algn="l"/>
            <a:r>
              <a:rPr lang="da-DK" sz="2000" b="1" dirty="0" err="1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Aufgabe</a:t>
            </a:r>
            <a:r>
              <a:rPr lang="da-DK" sz="2000" b="1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6 </a:t>
            </a:r>
            <a:r>
              <a:rPr lang="da-DK" sz="2000" b="1" dirty="0">
                <a:solidFill>
                  <a:schemeClr val="bg1"/>
                </a:solidFill>
              </a:rPr>
              <a:t>– side 9 – Vi laver to sætninger!</a:t>
            </a:r>
          </a:p>
          <a:p>
            <a:pPr algn="l"/>
            <a:r>
              <a:rPr lang="da-DK" sz="2000" b="1" dirty="0" err="1">
                <a:solidFill>
                  <a:schemeClr val="bg1"/>
                </a:solidFill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Aufgabe</a:t>
            </a:r>
            <a:r>
              <a:rPr lang="da-DK" sz="2000" b="1" dirty="0">
                <a:solidFill>
                  <a:schemeClr val="bg1"/>
                </a:solidFill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7</a:t>
            </a:r>
            <a:r>
              <a:rPr lang="da-DK" sz="2000" b="1" dirty="0">
                <a:solidFill>
                  <a:schemeClr val="bg1"/>
                </a:solidFill>
              </a:rPr>
              <a:t> – side 10 – Vi laver endnu en sætning</a:t>
            </a:r>
          </a:p>
          <a:p>
            <a:pPr algn="l"/>
            <a:r>
              <a:rPr lang="da-DK" sz="2000" b="1" dirty="0">
                <a:solidFill>
                  <a:schemeClr val="bg1"/>
                </a:solidFill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2 </a:t>
            </a:r>
            <a:r>
              <a:rPr lang="da-DK" sz="2000" b="1" dirty="0">
                <a:solidFill>
                  <a:schemeClr val="bg1"/>
                </a:solidFill>
              </a:rPr>
              <a:t>– side 11 –  grammatik – bestemte kendeord (10 min)</a:t>
            </a:r>
          </a:p>
          <a:p>
            <a:pPr algn="l"/>
            <a:r>
              <a:rPr lang="da-DK" sz="2000" b="1" dirty="0" err="1">
                <a:solidFill>
                  <a:schemeClr val="bg1"/>
                </a:solidFill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Aufgabe</a:t>
            </a:r>
            <a:r>
              <a:rPr lang="da-DK" sz="2000" b="1" dirty="0">
                <a:solidFill>
                  <a:schemeClr val="bg1"/>
                </a:solidFill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8</a:t>
            </a:r>
            <a:r>
              <a:rPr lang="da-DK" sz="2000" b="1" dirty="0">
                <a:solidFill>
                  <a:schemeClr val="bg1"/>
                </a:solidFill>
              </a:rPr>
              <a:t> – side 12 – Det bestemte kendeord – der eller den?</a:t>
            </a:r>
          </a:p>
          <a:p>
            <a:pPr algn="l"/>
            <a:r>
              <a:rPr lang="da-DK" sz="2100" b="1" dirty="0" err="1">
                <a:solidFill>
                  <a:schemeClr val="bg1"/>
                </a:solidFill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Aufgabe</a:t>
            </a:r>
            <a:r>
              <a:rPr lang="da-DK" sz="2100" b="1" dirty="0">
                <a:solidFill>
                  <a:schemeClr val="bg1"/>
                </a:solidFill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9</a:t>
            </a:r>
            <a:r>
              <a:rPr lang="da-DK" sz="2100" b="1" dirty="0">
                <a:solidFill>
                  <a:schemeClr val="bg1"/>
                </a:solidFill>
              </a:rPr>
              <a:t> – side 13 – stjernesætninger – er du en stjerne 1?</a:t>
            </a:r>
          </a:p>
          <a:p>
            <a:pPr algn="l"/>
            <a:r>
              <a:rPr lang="da-DK" sz="2100" b="1" dirty="0" err="1">
                <a:solidFill>
                  <a:schemeClr val="bg1"/>
                </a:solidFill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Aufgabe</a:t>
            </a:r>
            <a:r>
              <a:rPr lang="da-DK" sz="2100" b="1" dirty="0">
                <a:solidFill>
                  <a:schemeClr val="bg1"/>
                </a:solidFill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9</a:t>
            </a:r>
            <a:r>
              <a:rPr lang="da-DK" sz="2100" b="1" dirty="0">
                <a:solidFill>
                  <a:schemeClr val="bg1"/>
                </a:solidFill>
              </a:rPr>
              <a:t> – side 14 – stjernesætninger – er du en stjerne 2?</a:t>
            </a:r>
          </a:p>
          <a:p>
            <a:pPr algn="l"/>
            <a:r>
              <a:rPr lang="da-DK" sz="2100" b="1" dirty="0" err="1">
                <a:solidFill>
                  <a:schemeClr val="bg1"/>
                </a:solidFill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Aufgabe</a:t>
            </a:r>
            <a:r>
              <a:rPr lang="da-DK" sz="2100" b="1" dirty="0">
                <a:solidFill>
                  <a:schemeClr val="bg1"/>
                </a:solidFill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r>
              <a:rPr lang="da-DK" sz="2100" b="1" dirty="0">
                <a:solidFill>
                  <a:schemeClr val="bg1"/>
                </a:solidFill>
              </a:rPr>
              <a:t> – side 15 – 16 beskriv billederne </a:t>
            </a:r>
          </a:p>
          <a:p>
            <a:pPr algn="l"/>
            <a:r>
              <a:rPr lang="da-DK" sz="2100" b="1" dirty="0">
                <a:solidFill>
                  <a:schemeClr val="bg1"/>
                </a:solidFill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 gentager </a:t>
            </a:r>
            <a:r>
              <a:rPr lang="da-DK" sz="2100" b="1" dirty="0">
                <a:solidFill>
                  <a:schemeClr val="bg1"/>
                </a:solidFill>
              </a:rPr>
              <a:t>– side 18 – vi gentager de vigtigste ting</a:t>
            </a:r>
          </a:p>
          <a:p>
            <a:pPr algn="l"/>
            <a:endParaRPr lang="da-DK" sz="2100" b="1" dirty="0">
              <a:solidFill>
                <a:schemeClr val="bg1"/>
              </a:solidFill>
            </a:endParaRPr>
          </a:p>
          <a:p>
            <a:pPr algn="l"/>
            <a:r>
              <a:rPr lang="da-DK" sz="1600" b="1" dirty="0">
                <a:solidFill>
                  <a:schemeClr val="bg1"/>
                </a:solidFill>
              </a:rPr>
              <a:t>(Indeholder 19 sider – 2 videoer)</a:t>
            </a:r>
          </a:p>
          <a:p>
            <a:pPr algn="l"/>
            <a:endParaRPr lang="da-DK" dirty="0">
              <a:solidFill>
                <a:schemeClr val="bg1"/>
              </a:solidFill>
            </a:endParaRPr>
          </a:p>
          <a:p>
            <a:pPr algn="l"/>
            <a:endParaRPr lang="da-DK" dirty="0">
              <a:solidFill>
                <a:schemeClr val="bg1"/>
              </a:solidFill>
            </a:endParaRP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0D26A4A4-7189-4B81-80EA-23B44E6D658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9013">
            <a:off x="6371473" y="1659813"/>
            <a:ext cx="5890189" cy="3819370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485247" y="1203263"/>
            <a:ext cx="7105256" cy="269313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1" name="Billede 30">
            <a:extLst>
              <a:ext uri="{FF2B5EF4-FFF2-40B4-BE49-F238E27FC236}">
                <a16:creationId xmlns:a16="http://schemas.microsoft.com/office/drawing/2014/main" id="{206DC53A-5683-4CA5-9C58-15A5F47EB02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7868">
            <a:off x="5948359" y="1511537"/>
            <a:ext cx="2167033" cy="1695742"/>
          </a:xfrm>
          <a:prstGeom prst="rect">
            <a:avLst/>
          </a:prstGeom>
        </p:spPr>
      </p:pic>
      <p:sp>
        <p:nvSpPr>
          <p:cNvPr id="34" name="Pladsholder til slidenummer 33">
            <a:extLst>
              <a:ext uri="{FF2B5EF4-FFF2-40B4-BE49-F238E27FC236}">
                <a16:creationId xmlns:a16="http://schemas.microsoft.com/office/drawing/2014/main" id="{D9D15F2F-C27F-4761-B063-982C8EDD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1</a:t>
            </a:fld>
            <a:endParaRPr lang="da-DK"/>
          </a:p>
        </p:txBody>
      </p:sp>
      <p:pic>
        <p:nvPicPr>
          <p:cNvPr id="5" name="Billede 4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02F4F076-5A5F-4AEA-91F3-018DEA836AE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03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5847425" cy="662633"/>
          </a:xfrm>
        </p:spPr>
        <p:txBody>
          <a:bodyPr>
            <a:noAutofit/>
          </a:bodyPr>
          <a:lstStyle/>
          <a:p>
            <a:pPr algn="l"/>
            <a:r>
              <a:rPr lang="da-DK" sz="4400" dirty="0">
                <a:solidFill>
                  <a:schemeClr val="bg1"/>
                </a:solidFill>
              </a:rPr>
              <a:t>Indledning til sætninger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31557" y="935389"/>
            <a:ext cx="5563155" cy="23681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563F6C57-7BBB-4139-B611-29262E041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2</a:t>
            </a:fld>
            <a:endParaRPr lang="da-DK"/>
          </a:p>
        </p:txBody>
      </p:sp>
      <p:pic>
        <p:nvPicPr>
          <p:cNvPr id="3" name="Onlinemedier 2" title="Tysk Grammatik - Sætninger med klodser - indledning - opgavemappen.nu">
            <a:hlinkClick r:id="" action="ppaction://media"/>
            <a:extLst>
              <a:ext uri="{FF2B5EF4-FFF2-40B4-BE49-F238E27FC236}">
                <a16:creationId xmlns:a16="http://schemas.microsoft.com/office/drawing/2014/main" id="{B31E2754-B45F-41E0-8277-B3DC7B7424B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93612" y="1371714"/>
            <a:ext cx="8945762" cy="5031991"/>
          </a:xfrm>
          <a:prstGeom prst="rect">
            <a:avLst/>
          </a:prstGeom>
        </p:spPr>
      </p:pic>
      <p:pic>
        <p:nvPicPr>
          <p:cNvPr id="9" name="Billede 8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B3F05ADA-913E-43C5-9841-3B0255720B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85" y="5224443"/>
            <a:ext cx="1158939" cy="1155541"/>
          </a:xfrm>
          <a:prstGeom prst="rect">
            <a:avLst/>
          </a:prstGeom>
        </p:spPr>
      </p:pic>
      <p:sp>
        <p:nvSpPr>
          <p:cNvPr id="13" name="Tekstfelt 12">
            <a:extLst>
              <a:ext uri="{FF2B5EF4-FFF2-40B4-BE49-F238E27FC236}">
                <a16:creationId xmlns:a16="http://schemas.microsoft.com/office/drawing/2014/main" id="{7F40BF44-E2D5-491E-B245-71C5B134E070}"/>
              </a:ext>
            </a:extLst>
          </p:cNvPr>
          <p:cNvSpPr txBox="1"/>
          <p:nvPr/>
        </p:nvSpPr>
        <p:spPr>
          <a:xfrm rot="16200000">
            <a:off x="-822999" y="5371337"/>
            <a:ext cx="2026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https://youtu.be/GIe2bjVgZ9s</a:t>
            </a:r>
            <a:endParaRPr lang="da-DK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Billede 14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D09A3E46-2EB7-4675-AB4F-5E2B754402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91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4885401" cy="941034"/>
          </a:xfrm>
        </p:spPr>
        <p:txBody>
          <a:bodyPr>
            <a:normAutofit/>
          </a:bodyPr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Lave sætninger</a:t>
            </a:r>
            <a:endParaRPr lang="da-DK" sz="3200" dirty="0">
              <a:solidFill>
                <a:schemeClr val="bg1"/>
              </a:solidFill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46229" y="1264564"/>
            <a:ext cx="4606771" cy="25943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2" name="Billede 11" descr="Et billede, der indeholder mad&#10;&#10;Automatisk genereret beskrivelse">
            <a:extLst>
              <a:ext uri="{FF2B5EF4-FFF2-40B4-BE49-F238E27FC236}">
                <a16:creationId xmlns:a16="http://schemas.microsoft.com/office/drawing/2014/main" id="{572DA153-8F28-4CEE-9DBD-60AB67165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4" y="1706171"/>
            <a:ext cx="8398276" cy="4765765"/>
          </a:xfrm>
          <a:prstGeom prst="rect">
            <a:avLst/>
          </a:prstGeom>
        </p:spPr>
      </p:pic>
      <p:sp>
        <p:nvSpPr>
          <p:cNvPr id="13" name="Rektangel: afrundede hjørner 12">
            <a:extLst>
              <a:ext uri="{FF2B5EF4-FFF2-40B4-BE49-F238E27FC236}">
                <a16:creationId xmlns:a16="http://schemas.microsoft.com/office/drawing/2014/main" id="{45EBE010-9CA2-4AE9-B1AB-ECF904D37AB2}"/>
              </a:ext>
            </a:extLst>
          </p:cNvPr>
          <p:cNvSpPr/>
          <p:nvPr/>
        </p:nvSpPr>
        <p:spPr>
          <a:xfrm>
            <a:off x="8715350" y="2826439"/>
            <a:ext cx="2536687" cy="374901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Billede 14" descr="Et billede, der indeholder bord&#10;&#10;Automatisk genereret beskrivelse">
            <a:extLst>
              <a:ext uri="{FF2B5EF4-FFF2-40B4-BE49-F238E27FC236}">
                <a16:creationId xmlns:a16="http://schemas.microsoft.com/office/drawing/2014/main" id="{49ABD28D-B033-4BFD-A8FC-12C80E9CF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9498">
            <a:off x="5552459" y="566405"/>
            <a:ext cx="2157787" cy="750635"/>
          </a:xfrm>
          <a:prstGeom prst="rect">
            <a:avLst/>
          </a:prstGeom>
        </p:spPr>
      </p:pic>
      <p:pic>
        <p:nvPicPr>
          <p:cNvPr id="19" name="Billede 18" descr="Et billede, der indeholder lampe, bord, tegning&#10;&#10;Automatisk genereret beskrivelse">
            <a:extLst>
              <a:ext uri="{FF2B5EF4-FFF2-40B4-BE49-F238E27FC236}">
                <a16:creationId xmlns:a16="http://schemas.microsoft.com/office/drawing/2014/main" id="{9719F033-F946-421C-8C71-02C23C009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9379">
            <a:off x="133287" y="3556783"/>
            <a:ext cx="1007885" cy="799948"/>
          </a:xfrm>
          <a:prstGeom prst="rect">
            <a:avLst/>
          </a:prstGeom>
        </p:spPr>
      </p:pic>
      <p:pic>
        <p:nvPicPr>
          <p:cNvPr id="24" name="Billede 23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9EF9CD2-0689-4460-982E-9BF6D1DEE9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12917" y="2708468"/>
            <a:ext cx="360388" cy="647847"/>
          </a:xfrm>
          <a:prstGeom prst="rect">
            <a:avLst/>
          </a:prstGeom>
        </p:spPr>
      </p:pic>
      <p:sp>
        <p:nvSpPr>
          <p:cNvPr id="25" name="Pladsholder til slidenummer 24">
            <a:extLst>
              <a:ext uri="{FF2B5EF4-FFF2-40B4-BE49-F238E27FC236}">
                <a16:creationId xmlns:a16="http://schemas.microsoft.com/office/drawing/2014/main" id="{570E6D6E-327D-481E-BDAA-11BFB710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3</a:t>
            </a:fld>
            <a:endParaRPr lang="da-DK"/>
          </a:p>
        </p:txBody>
      </p:sp>
      <p:pic>
        <p:nvPicPr>
          <p:cNvPr id="3" name="Billede 2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1EF788C-E282-4C39-80AB-4895C9BF47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1951CB34-9D3B-4C99-AA3A-15194EF478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574" y="133478"/>
            <a:ext cx="3886428" cy="243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5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5150353" cy="941034"/>
          </a:xfrm>
        </p:spPr>
        <p:txBody>
          <a:bodyPr>
            <a:normAutofit fontScale="90000"/>
          </a:bodyPr>
          <a:lstStyle/>
          <a:p>
            <a:pPr algn="l"/>
            <a:r>
              <a:rPr lang="da-DK" dirty="0" err="1">
                <a:solidFill>
                  <a:schemeClr val="bg1"/>
                </a:solidFill>
              </a:rPr>
              <a:t>Wir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bauen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Sätze</a:t>
            </a:r>
            <a:endParaRPr lang="da-DK" sz="3200" dirty="0">
              <a:solidFill>
                <a:schemeClr val="bg1"/>
              </a:solidFill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46229" y="1195820"/>
            <a:ext cx="4454371" cy="32818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CA60B272-DD0E-4A22-BD97-9DAF05697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763" y="4108586"/>
            <a:ext cx="8966473" cy="2507463"/>
          </a:xfrm>
          <a:prstGeom prst="rect">
            <a:avLst/>
          </a:prstGeom>
        </p:spPr>
      </p:pic>
      <p:sp>
        <p:nvSpPr>
          <p:cNvPr id="11" name="Rektangel: afrundede hjørner 10">
            <a:extLst>
              <a:ext uri="{FF2B5EF4-FFF2-40B4-BE49-F238E27FC236}">
                <a16:creationId xmlns:a16="http://schemas.microsoft.com/office/drawing/2014/main" id="{15850865-47E0-42A6-8A50-5C7FBE3B1A08}"/>
              </a:ext>
            </a:extLst>
          </p:cNvPr>
          <p:cNvSpPr/>
          <p:nvPr/>
        </p:nvSpPr>
        <p:spPr>
          <a:xfrm>
            <a:off x="346229" y="1683536"/>
            <a:ext cx="5959321" cy="22655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Billede 14" descr="Et billede, der indeholder bord&#10;&#10;Automatisk genereret beskrivelse">
            <a:extLst>
              <a:ext uri="{FF2B5EF4-FFF2-40B4-BE49-F238E27FC236}">
                <a16:creationId xmlns:a16="http://schemas.microsoft.com/office/drawing/2014/main" id="{B2212B47-D591-4C69-A0AA-D329FFA2B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9180">
            <a:off x="355160" y="4530135"/>
            <a:ext cx="1169606" cy="928304"/>
          </a:xfrm>
          <a:prstGeom prst="rect">
            <a:avLst/>
          </a:prstGeom>
        </p:spPr>
      </p:pic>
      <p:pic>
        <p:nvPicPr>
          <p:cNvPr id="17" name="Billede 16" descr="Et billede, der indeholder objekt, bord&#10;&#10;Automatisk genereret beskrivelse">
            <a:extLst>
              <a:ext uri="{FF2B5EF4-FFF2-40B4-BE49-F238E27FC236}">
                <a16:creationId xmlns:a16="http://schemas.microsoft.com/office/drawing/2014/main" id="{9202CA78-CE5A-4C05-BB8F-F1E1421D7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9727">
            <a:off x="5105399" y="450608"/>
            <a:ext cx="1169806" cy="928463"/>
          </a:xfrm>
          <a:prstGeom prst="rect">
            <a:avLst/>
          </a:prstGeom>
        </p:spPr>
      </p:pic>
      <p:pic>
        <p:nvPicPr>
          <p:cNvPr id="20" name="Billede 19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B1AD6431-CCB8-48FD-899E-E794868951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865" y="254786"/>
            <a:ext cx="5517143" cy="3676642"/>
          </a:xfrm>
          <a:prstGeom prst="rect">
            <a:avLst/>
          </a:prstGeom>
        </p:spPr>
      </p:pic>
      <p:pic>
        <p:nvPicPr>
          <p:cNvPr id="22" name="Billede 2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B2809218-D9CE-4424-BF9D-A81DA380F7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55626" y="1359612"/>
            <a:ext cx="360388" cy="647847"/>
          </a:xfrm>
          <a:prstGeom prst="rect">
            <a:avLst/>
          </a:prstGeom>
        </p:spPr>
      </p:pic>
      <p:sp>
        <p:nvSpPr>
          <p:cNvPr id="23" name="Pladsholder til slidenummer 22">
            <a:extLst>
              <a:ext uri="{FF2B5EF4-FFF2-40B4-BE49-F238E27FC236}">
                <a16:creationId xmlns:a16="http://schemas.microsoft.com/office/drawing/2014/main" id="{727175AD-4883-4993-9790-3C06B5EB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4</a:t>
            </a:fld>
            <a:endParaRPr lang="da-DK"/>
          </a:p>
        </p:txBody>
      </p:sp>
      <p:pic>
        <p:nvPicPr>
          <p:cNvPr id="3" name="Billede 2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032B9A6-AC92-43E6-B67C-E0A23B3F7B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40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Tekstfelt 15">
            <a:extLst>
              <a:ext uri="{FF2B5EF4-FFF2-40B4-BE49-F238E27FC236}">
                <a16:creationId xmlns:a16="http://schemas.microsoft.com/office/drawing/2014/main" id="{2BF90D3A-35D6-4592-B46D-3F2A08A0A163}"/>
              </a:ext>
            </a:extLst>
          </p:cNvPr>
          <p:cNvSpPr txBox="1"/>
          <p:nvPr/>
        </p:nvSpPr>
        <p:spPr>
          <a:xfrm>
            <a:off x="4945128" y="161216"/>
            <a:ext cx="1150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Start</a:t>
            </a: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E5EDA2AE-314D-4A82-B02C-857A3129CAD4}"/>
              </a:ext>
            </a:extLst>
          </p:cNvPr>
          <p:cNvSpPr txBox="1"/>
          <p:nvPr/>
        </p:nvSpPr>
        <p:spPr>
          <a:xfrm>
            <a:off x="4834149" y="6335346"/>
            <a:ext cx="1150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solidFill>
                  <a:schemeClr val="bg1"/>
                </a:solidFill>
              </a:rPr>
              <a:t>Ziel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EF04211-DA87-4C29-BF87-8D24A75CF043}"/>
              </a:ext>
            </a:extLst>
          </p:cNvPr>
          <p:cNvSpPr/>
          <p:nvPr/>
        </p:nvSpPr>
        <p:spPr>
          <a:xfrm rot="16200000">
            <a:off x="-906655" y="2686495"/>
            <a:ext cx="4454371" cy="32818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E41D884B-3C29-4783-8F9A-F2D15DC6BC8E}"/>
              </a:ext>
            </a:extLst>
          </p:cNvPr>
          <p:cNvSpPr txBox="1"/>
          <p:nvPr/>
        </p:nvSpPr>
        <p:spPr>
          <a:xfrm rot="16200000">
            <a:off x="-1581452" y="2506073"/>
            <a:ext cx="46438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200" dirty="0">
                <a:solidFill>
                  <a:schemeClr val="bg1"/>
                </a:solidFill>
              </a:rPr>
              <a:t>Labyrint med verber</a:t>
            </a:r>
          </a:p>
        </p:txBody>
      </p:sp>
      <p:sp>
        <p:nvSpPr>
          <p:cNvPr id="22" name="Rektangel: afrundede hjørner 21">
            <a:extLst>
              <a:ext uri="{FF2B5EF4-FFF2-40B4-BE49-F238E27FC236}">
                <a16:creationId xmlns:a16="http://schemas.microsoft.com/office/drawing/2014/main" id="{C2C9A829-302D-47D7-9156-EBE9DAD44E2F}"/>
              </a:ext>
            </a:extLst>
          </p:cNvPr>
          <p:cNvSpPr/>
          <p:nvPr/>
        </p:nvSpPr>
        <p:spPr>
          <a:xfrm>
            <a:off x="8464062" y="672043"/>
            <a:ext cx="3024553" cy="515823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4" name="Billede 23" descr="Et billede, der indeholder bord&#10;&#10;Automatisk genereret beskrivelse">
            <a:extLst>
              <a:ext uri="{FF2B5EF4-FFF2-40B4-BE49-F238E27FC236}">
                <a16:creationId xmlns:a16="http://schemas.microsoft.com/office/drawing/2014/main" id="{D3006D85-5F93-441B-B43F-5C8749A6B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8816">
            <a:off x="672308" y="5532157"/>
            <a:ext cx="1069671" cy="848986"/>
          </a:xfrm>
          <a:prstGeom prst="rect">
            <a:avLst/>
          </a:prstGeom>
        </p:spPr>
      </p:pic>
      <p:pic>
        <p:nvPicPr>
          <p:cNvPr id="26" name="Billede 25" descr="Et billede, der indeholder bord, tegning&#10;&#10;Automatisk genereret beskrivelse">
            <a:extLst>
              <a:ext uri="{FF2B5EF4-FFF2-40B4-BE49-F238E27FC236}">
                <a16:creationId xmlns:a16="http://schemas.microsoft.com/office/drawing/2014/main" id="{3662AF45-3FCB-48E9-944D-5E2EF9F9DC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0470">
            <a:off x="7844867" y="267134"/>
            <a:ext cx="1029174" cy="615247"/>
          </a:xfrm>
          <a:prstGeom prst="rect">
            <a:avLst/>
          </a:prstGeom>
        </p:spPr>
      </p:pic>
      <p:pic>
        <p:nvPicPr>
          <p:cNvPr id="28" name="Billede 27" descr="Et billede, der indeholder objekt, bord&#10;&#10;Automatisk genereret beskrivelse">
            <a:extLst>
              <a:ext uri="{FF2B5EF4-FFF2-40B4-BE49-F238E27FC236}">
                <a16:creationId xmlns:a16="http://schemas.microsoft.com/office/drawing/2014/main" id="{0C62C33D-54A4-4838-906F-F1096107BF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16146">
            <a:off x="8186941" y="5536604"/>
            <a:ext cx="1224559" cy="732049"/>
          </a:xfrm>
          <a:prstGeom prst="rect">
            <a:avLst/>
          </a:prstGeom>
        </p:spPr>
      </p:pic>
      <p:pic>
        <p:nvPicPr>
          <p:cNvPr id="30" name="Billede 29">
            <a:extLst>
              <a:ext uri="{FF2B5EF4-FFF2-40B4-BE49-F238E27FC236}">
                <a16:creationId xmlns:a16="http://schemas.microsoft.com/office/drawing/2014/main" id="{BC902710-08BC-4D4B-9375-AA12EFC77A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072" y="553490"/>
            <a:ext cx="5743403" cy="5706633"/>
          </a:xfrm>
          <a:prstGeom prst="rect">
            <a:avLst/>
          </a:prstGeom>
        </p:spPr>
      </p:pic>
      <p:pic>
        <p:nvPicPr>
          <p:cNvPr id="31" name="Billede 30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6B19C149-6DF1-4970-8DD8-3DCD321695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54929" y="348119"/>
            <a:ext cx="360388" cy="647847"/>
          </a:xfrm>
          <a:prstGeom prst="rect">
            <a:avLst/>
          </a:prstGeom>
        </p:spPr>
      </p:pic>
      <p:sp>
        <p:nvSpPr>
          <p:cNvPr id="32" name="Pladsholder til slidenummer 31">
            <a:extLst>
              <a:ext uri="{FF2B5EF4-FFF2-40B4-BE49-F238E27FC236}">
                <a16:creationId xmlns:a16="http://schemas.microsoft.com/office/drawing/2014/main" id="{482EF634-D24A-47A2-BE93-C590E9AAC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5</a:t>
            </a:fld>
            <a:endParaRPr lang="da-DK"/>
          </a:p>
        </p:txBody>
      </p:sp>
      <p:pic>
        <p:nvPicPr>
          <p:cNvPr id="2" name="Billede 1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506FF9C9-A1C9-4130-B4C3-991B17843E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01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7075" y="254786"/>
            <a:ext cx="5250526" cy="941034"/>
          </a:xfrm>
        </p:spPr>
        <p:txBody>
          <a:bodyPr>
            <a:normAutofit fontScale="90000"/>
          </a:bodyPr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Find modsatte par</a:t>
            </a:r>
            <a:endParaRPr lang="da-DK" sz="3200" dirty="0">
              <a:solidFill>
                <a:schemeClr val="bg1"/>
              </a:solidFill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 rot="16200000">
            <a:off x="5863883" y="613525"/>
            <a:ext cx="916013" cy="24857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8CDB1A1-5794-4AB4-8323-637946A720D5}"/>
              </a:ext>
            </a:extLst>
          </p:cNvPr>
          <p:cNvSpPr/>
          <p:nvPr/>
        </p:nvSpPr>
        <p:spPr>
          <a:xfrm rot="16200000">
            <a:off x="348615" y="613525"/>
            <a:ext cx="916013" cy="24857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4523411-55A2-4FE9-9E32-EE7446FA4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22" y="1450606"/>
            <a:ext cx="2786768" cy="2860233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77D969C2-68EB-4502-8D0B-9A4B9D707D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353" y="1450606"/>
            <a:ext cx="2815463" cy="2860232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1AEA0A6C-5C20-4CA0-B649-45EACEE6A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979" y="1450216"/>
            <a:ext cx="2786768" cy="2860622"/>
          </a:xfrm>
          <a:prstGeom prst="rect">
            <a:avLst/>
          </a:prstGeom>
        </p:spPr>
      </p:pic>
      <p:pic>
        <p:nvPicPr>
          <p:cNvPr id="20" name="Billede 19" descr="Et billede, der indeholder meter&#10;&#10;Automatisk genereret beskrivelse">
            <a:extLst>
              <a:ext uri="{FF2B5EF4-FFF2-40B4-BE49-F238E27FC236}">
                <a16:creationId xmlns:a16="http://schemas.microsoft.com/office/drawing/2014/main" id="{0E78F924-67D5-491C-A9B5-A8054BC050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747" y="333311"/>
            <a:ext cx="2935146" cy="3825583"/>
          </a:xfrm>
          <a:prstGeom prst="rect">
            <a:avLst/>
          </a:prstGeom>
        </p:spPr>
      </p:pic>
      <p:pic>
        <p:nvPicPr>
          <p:cNvPr id="25" name="Billede 24" descr="Et billede, der indeholder skjorte&#10;&#10;Automatisk genereret beskrivelse">
            <a:extLst>
              <a:ext uri="{FF2B5EF4-FFF2-40B4-BE49-F238E27FC236}">
                <a16:creationId xmlns:a16="http://schemas.microsoft.com/office/drawing/2014/main" id="{A5D34C5C-B8FB-4B32-87B9-DE8FB8C1E3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283" y="4287873"/>
            <a:ext cx="2187697" cy="1731927"/>
          </a:xfrm>
          <a:prstGeom prst="rect">
            <a:avLst/>
          </a:prstGeom>
        </p:spPr>
      </p:pic>
      <p:pic>
        <p:nvPicPr>
          <p:cNvPr id="27" name="Billede 26">
            <a:extLst>
              <a:ext uri="{FF2B5EF4-FFF2-40B4-BE49-F238E27FC236}">
                <a16:creationId xmlns:a16="http://schemas.microsoft.com/office/drawing/2014/main" id="{EEA7A5AF-9F4F-4F0C-8BF0-DEBFC9A935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22" y="4602918"/>
            <a:ext cx="8717841" cy="1771501"/>
          </a:xfrm>
          <a:prstGeom prst="rect">
            <a:avLst/>
          </a:prstGeom>
        </p:spPr>
      </p:pic>
      <p:sp>
        <p:nvSpPr>
          <p:cNvPr id="28" name="Rektangel: afrundede hjørner 27">
            <a:extLst>
              <a:ext uri="{FF2B5EF4-FFF2-40B4-BE49-F238E27FC236}">
                <a16:creationId xmlns:a16="http://schemas.microsoft.com/office/drawing/2014/main" id="{1DA64BB7-4EEB-4F30-8606-4DC991B8B61F}"/>
              </a:ext>
            </a:extLst>
          </p:cNvPr>
          <p:cNvSpPr/>
          <p:nvPr/>
        </p:nvSpPr>
        <p:spPr>
          <a:xfrm>
            <a:off x="6841419" y="6019800"/>
            <a:ext cx="2617221" cy="504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4721F619-18EE-44D3-806B-FEB34AB611F0}"/>
              </a:ext>
            </a:extLst>
          </p:cNvPr>
          <p:cNvSpPr txBox="1"/>
          <p:nvPr/>
        </p:nvSpPr>
        <p:spPr>
          <a:xfrm>
            <a:off x="983258" y="964987"/>
            <a:ext cx="2617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chemeClr val="bg1"/>
                </a:solidFill>
              </a:rPr>
              <a:t>- med adjektiver</a:t>
            </a:r>
          </a:p>
        </p:txBody>
      </p:sp>
      <p:sp>
        <p:nvSpPr>
          <p:cNvPr id="30" name="Pladsholder til slidenummer 29">
            <a:extLst>
              <a:ext uri="{FF2B5EF4-FFF2-40B4-BE49-F238E27FC236}">
                <a16:creationId xmlns:a16="http://schemas.microsoft.com/office/drawing/2014/main" id="{D8C51833-FC0C-4449-90A8-B28D21A93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6</a:t>
            </a:fld>
            <a:endParaRPr lang="da-DK"/>
          </a:p>
        </p:txBody>
      </p:sp>
      <p:pic>
        <p:nvPicPr>
          <p:cNvPr id="3" name="Billede 2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487F4171-E8E8-46E6-96D1-0C3FF5831C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557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7075" y="254786"/>
            <a:ext cx="5250526" cy="941034"/>
          </a:xfrm>
        </p:spPr>
        <p:txBody>
          <a:bodyPr>
            <a:normAutofit fontScale="90000"/>
          </a:bodyPr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Find modsatte par</a:t>
            </a:r>
            <a:endParaRPr lang="da-DK" sz="3200" dirty="0">
              <a:solidFill>
                <a:schemeClr val="bg1"/>
              </a:solidFill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 rot="16200000">
            <a:off x="5863883" y="613525"/>
            <a:ext cx="916013" cy="24857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8CDB1A1-5794-4AB4-8323-637946A720D5}"/>
              </a:ext>
            </a:extLst>
          </p:cNvPr>
          <p:cNvSpPr/>
          <p:nvPr/>
        </p:nvSpPr>
        <p:spPr>
          <a:xfrm rot="16200000">
            <a:off x="348615" y="613525"/>
            <a:ext cx="916013" cy="24857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34523411-55A2-4FE9-9E32-EE7446FA4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22" y="1450606"/>
            <a:ext cx="2786768" cy="2860233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77D969C2-68EB-4502-8D0B-9A4B9D707D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353" y="1450606"/>
            <a:ext cx="2815463" cy="2860232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1AEA0A6C-5C20-4CA0-B649-45EACEE6A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979" y="1450216"/>
            <a:ext cx="2786768" cy="2860622"/>
          </a:xfrm>
          <a:prstGeom prst="rect">
            <a:avLst/>
          </a:prstGeom>
        </p:spPr>
      </p:pic>
      <p:pic>
        <p:nvPicPr>
          <p:cNvPr id="20" name="Billede 19" descr="Et billede, der indeholder meter&#10;&#10;Automatisk genereret beskrivelse">
            <a:extLst>
              <a:ext uri="{FF2B5EF4-FFF2-40B4-BE49-F238E27FC236}">
                <a16:creationId xmlns:a16="http://schemas.microsoft.com/office/drawing/2014/main" id="{0E78F924-67D5-491C-A9B5-A8054BC050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747" y="333311"/>
            <a:ext cx="2935146" cy="3825583"/>
          </a:xfrm>
          <a:prstGeom prst="rect">
            <a:avLst/>
          </a:prstGeom>
        </p:spPr>
      </p:pic>
      <p:pic>
        <p:nvPicPr>
          <p:cNvPr id="25" name="Billede 24" descr="Et billede, der indeholder skjorte&#10;&#10;Automatisk genereret beskrivelse">
            <a:extLst>
              <a:ext uri="{FF2B5EF4-FFF2-40B4-BE49-F238E27FC236}">
                <a16:creationId xmlns:a16="http://schemas.microsoft.com/office/drawing/2014/main" id="{A5D34C5C-B8FB-4B32-87B9-DE8FB8C1E3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283" y="4287873"/>
            <a:ext cx="2187697" cy="1731927"/>
          </a:xfrm>
          <a:prstGeom prst="rect">
            <a:avLst/>
          </a:prstGeom>
        </p:spPr>
      </p:pic>
      <p:pic>
        <p:nvPicPr>
          <p:cNvPr id="27" name="Billede 26">
            <a:extLst>
              <a:ext uri="{FF2B5EF4-FFF2-40B4-BE49-F238E27FC236}">
                <a16:creationId xmlns:a16="http://schemas.microsoft.com/office/drawing/2014/main" id="{EEA7A5AF-9F4F-4F0C-8BF0-DEBFC9A935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22" y="4602918"/>
            <a:ext cx="8717841" cy="1771501"/>
          </a:xfrm>
          <a:prstGeom prst="rect">
            <a:avLst/>
          </a:prstGeom>
        </p:spPr>
      </p:pic>
      <p:sp>
        <p:nvSpPr>
          <p:cNvPr id="28" name="Rektangel: afrundede hjørner 27">
            <a:extLst>
              <a:ext uri="{FF2B5EF4-FFF2-40B4-BE49-F238E27FC236}">
                <a16:creationId xmlns:a16="http://schemas.microsoft.com/office/drawing/2014/main" id="{1DA64BB7-4EEB-4F30-8606-4DC991B8B61F}"/>
              </a:ext>
            </a:extLst>
          </p:cNvPr>
          <p:cNvSpPr/>
          <p:nvPr/>
        </p:nvSpPr>
        <p:spPr>
          <a:xfrm>
            <a:off x="6841419" y="6019800"/>
            <a:ext cx="2617221" cy="504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2628D3-0E85-4AA6-A960-1E9DB495A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162" y="140480"/>
            <a:ext cx="1274138" cy="115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249EE18-49F4-4ECD-98FD-2B46B29D8F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8422" y="5990752"/>
            <a:ext cx="3501578" cy="767334"/>
          </a:xfrm>
          <a:prstGeom prst="rect">
            <a:avLst/>
          </a:prstGeom>
        </p:spPr>
      </p:pic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9C6227D-D6C2-4F5A-8C35-C87096942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7</a:t>
            </a:fld>
            <a:endParaRPr lang="da-DK"/>
          </a:p>
        </p:txBody>
      </p:sp>
      <p:pic>
        <p:nvPicPr>
          <p:cNvPr id="6" name="Billede 5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1EABD38F-C646-40BB-B1A7-066AF8D373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87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5150353" cy="662633"/>
          </a:xfrm>
        </p:spPr>
        <p:txBody>
          <a:bodyPr>
            <a:normAutofit fontScale="90000"/>
          </a:bodyPr>
          <a:lstStyle/>
          <a:p>
            <a:pPr algn="l"/>
            <a:r>
              <a:rPr lang="da-DK" sz="4300" dirty="0">
                <a:solidFill>
                  <a:schemeClr val="bg1"/>
                </a:solidFill>
              </a:rPr>
              <a:t>Vi laver en sætning!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31557" y="935389"/>
            <a:ext cx="3962971" cy="2799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EB6C871-EFF5-44A7-9D2D-10193E6B2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7484" y="310097"/>
            <a:ext cx="2759075" cy="2281017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3F2310B6-9C83-4915-96F2-C48126E8F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7482" y="2542053"/>
            <a:ext cx="2759075" cy="1481828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2B0225A4-D402-482C-815F-7422747281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7482" y="4097485"/>
            <a:ext cx="1898297" cy="1377313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3285E50-61CD-48D6-92B5-5AC304E0FE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9478" y="1802401"/>
            <a:ext cx="2452687" cy="3158983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7F45F456-8A6C-4363-814B-C40F4DDAF6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7542" y="1779587"/>
            <a:ext cx="2121502" cy="2890303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0C549B4C-DD2D-4DDF-B083-9406771ABE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2482" y="5548402"/>
            <a:ext cx="5927040" cy="1054812"/>
          </a:xfrm>
          <a:prstGeom prst="rect">
            <a:avLst/>
          </a:prstGeom>
        </p:spPr>
      </p:pic>
      <p:sp>
        <p:nvSpPr>
          <p:cNvPr id="23" name="Pil: bøjet opad 22">
            <a:extLst>
              <a:ext uri="{FF2B5EF4-FFF2-40B4-BE49-F238E27FC236}">
                <a16:creationId xmlns:a16="http://schemas.microsoft.com/office/drawing/2014/main" id="{BB08D6D4-3BDC-4760-84AF-B836683365BE}"/>
              </a:ext>
            </a:extLst>
          </p:cNvPr>
          <p:cNvSpPr/>
          <p:nvPr/>
        </p:nvSpPr>
        <p:spPr>
          <a:xfrm rot="3144805">
            <a:off x="1447009" y="5601563"/>
            <a:ext cx="1620659" cy="622363"/>
          </a:xfrm>
          <a:prstGeom prst="curved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4" name="Pil: bøjet opad 23">
            <a:extLst>
              <a:ext uri="{FF2B5EF4-FFF2-40B4-BE49-F238E27FC236}">
                <a16:creationId xmlns:a16="http://schemas.microsoft.com/office/drawing/2014/main" id="{F93B5155-C1EF-4640-BC03-F570B40EDBD9}"/>
              </a:ext>
            </a:extLst>
          </p:cNvPr>
          <p:cNvSpPr/>
          <p:nvPr/>
        </p:nvSpPr>
        <p:spPr>
          <a:xfrm rot="7728125" flipV="1">
            <a:off x="9132533" y="5372508"/>
            <a:ext cx="1820673" cy="667632"/>
          </a:xfrm>
          <a:prstGeom prst="curved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5" name="Pil: venstre-højre 24">
            <a:extLst>
              <a:ext uri="{FF2B5EF4-FFF2-40B4-BE49-F238E27FC236}">
                <a16:creationId xmlns:a16="http://schemas.microsoft.com/office/drawing/2014/main" id="{EE268C65-28E9-4C70-A86F-79C12DFFD721}"/>
              </a:ext>
            </a:extLst>
          </p:cNvPr>
          <p:cNvSpPr/>
          <p:nvPr/>
        </p:nvSpPr>
        <p:spPr>
          <a:xfrm rot="851813">
            <a:off x="3283560" y="4742060"/>
            <a:ext cx="1773042" cy="475026"/>
          </a:xfrm>
          <a:prstGeom prst="leftRightArrow">
            <a:avLst/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>
                <a:solidFill>
                  <a:schemeClr val="tx1"/>
                </a:solidFill>
              </a:rPr>
              <a:t>Bøj verbet!</a:t>
            </a:r>
          </a:p>
        </p:txBody>
      </p:sp>
      <p:sp>
        <p:nvSpPr>
          <p:cNvPr id="26" name="Tåre 25">
            <a:extLst>
              <a:ext uri="{FF2B5EF4-FFF2-40B4-BE49-F238E27FC236}">
                <a16:creationId xmlns:a16="http://schemas.microsoft.com/office/drawing/2014/main" id="{EBE6D3A7-3A5A-4B91-A44F-25AB35F5E4FC}"/>
              </a:ext>
            </a:extLst>
          </p:cNvPr>
          <p:cNvSpPr/>
          <p:nvPr/>
        </p:nvSpPr>
        <p:spPr>
          <a:xfrm>
            <a:off x="7959820" y="254786"/>
            <a:ext cx="835643" cy="724885"/>
          </a:xfrm>
          <a:prstGeom prst="teardrop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8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7" name="Tåre 26">
            <a:extLst>
              <a:ext uri="{FF2B5EF4-FFF2-40B4-BE49-F238E27FC236}">
                <a16:creationId xmlns:a16="http://schemas.microsoft.com/office/drawing/2014/main" id="{399CBE1A-65F4-45AB-8E66-1C8EBE300802}"/>
              </a:ext>
            </a:extLst>
          </p:cNvPr>
          <p:cNvSpPr/>
          <p:nvPr/>
        </p:nvSpPr>
        <p:spPr>
          <a:xfrm>
            <a:off x="286674" y="1789580"/>
            <a:ext cx="835643" cy="724885"/>
          </a:xfrm>
          <a:prstGeom prst="teardrop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8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8" name="Tåre 27">
            <a:extLst>
              <a:ext uri="{FF2B5EF4-FFF2-40B4-BE49-F238E27FC236}">
                <a16:creationId xmlns:a16="http://schemas.microsoft.com/office/drawing/2014/main" id="{7B82B155-27D3-4248-9C98-DB66DA79FC7C}"/>
              </a:ext>
            </a:extLst>
          </p:cNvPr>
          <p:cNvSpPr/>
          <p:nvPr/>
        </p:nvSpPr>
        <p:spPr>
          <a:xfrm>
            <a:off x="3984770" y="4074520"/>
            <a:ext cx="835643" cy="724885"/>
          </a:xfrm>
          <a:prstGeom prst="teardrop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8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9" name="Tåre 28">
            <a:extLst>
              <a:ext uri="{FF2B5EF4-FFF2-40B4-BE49-F238E27FC236}">
                <a16:creationId xmlns:a16="http://schemas.microsoft.com/office/drawing/2014/main" id="{CEB663B9-987C-4252-8658-77569B7CC65A}"/>
              </a:ext>
            </a:extLst>
          </p:cNvPr>
          <p:cNvSpPr/>
          <p:nvPr/>
        </p:nvSpPr>
        <p:spPr>
          <a:xfrm>
            <a:off x="10533401" y="935389"/>
            <a:ext cx="835643" cy="724885"/>
          </a:xfrm>
          <a:prstGeom prst="teardrop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800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31" name="Billede 30" descr="Et billede, der indeholder legetøj, dukke&#10;&#10;Automatisk genereret beskrivelse">
            <a:extLst>
              <a:ext uri="{FF2B5EF4-FFF2-40B4-BE49-F238E27FC236}">
                <a16:creationId xmlns:a16="http://schemas.microsoft.com/office/drawing/2014/main" id="{27F583DA-50AC-4B9D-BA02-BA28AB6CE6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41" y="4191000"/>
            <a:ext cx="1460945" cy="2556654"/>
          </a:xfrm>
          <a:prstGeom prst="rect">
            <a:avLst/>
          </a:prstGeom>
        </p:spPr>
      </p:pic>
      <p:sp>
        <p:nvSpPr>
          <p:cNvPr id="32" name="Pladsholder til slidenummer 31">
            <a:extLst>
              <a:ext uri="{FF2B5EF4-FFF2-40B4-BE49-F238E27FC236}">
                <a16:creationId xmlns:a16="http://schemas.microsoft.com/office/drawing/2014/main" id="{0FF674EF-9E6A-4E7C-8B25-422081C9B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8</a:t>
            </a:fld>
            <a:endParaRPr lang="da-DK"/>
          </a:p>
        </p:txBody>
      </p:sp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D8B85E9-9C09-461B-A038-8E8BF35C69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058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5847425" cy="662633"/>
          </a:xfrm>
        </p:spPr>
        <p:txBody>
          <a:bodyPr>
            <a:noAutofit/>
          </a:bodyPr>
          <a:lstStyle/>
          <a:p>
            <a:pPr algn="l"/>
            <a:r>
              <a:rPr lang="da-DK" sz="4800" dirty="0">
                <a:solidFill>
                  <a:schemeClr val="bg1"/>
                </a:solidFill>
              </a:rPr>
              <a:t>Vi laver to sætninger!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27EE93FC-DC53-4CFB-8CC5-CB20D3CF0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29" y="957318"/>
            <a:ext cx="5812307" cy="3444330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31557" y="935389"/>
            <a:ext cx="5307243" cy="23681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7" name="Tåre 26">
            <a:extLst>
              <a:ext uri="{FF2B5EF4-FFF2-40B4-BE49-F238E27FC236}">
                <a16:creationId xmlns:a16="http://schemas.microsoft.com/office/drawing/2014/main" id="{399CBE1A-65F4-45AB-8E66-1C8EBE300802}"/>
              </a:ext>
            </a:extLst>
          </p:cNvPr>
          <p:cNvSpPr/>
          <p:nvPr/>
        </p:nvSpPr>
        <p:spPr>
          <a:xfrm>
            <a:off x="6427556" y="586102"/>
            <a:ext cx="835643" cy="724885"/>
          </a:xfrm>
          <a:prstGeom prst="teardrop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800" b="1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E5B97F47-5230-4AD4-A509-4412E728C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033" y="888389"/>
            <a:ext cx="1873436" cy="1890036"/>
          </a:xfrm>
          <a:prstGeom prst="rect">
            <a:avLst/>
          </a:prstGeom>
        </p:spPr>
      </p:pic>
      <p:sp>
        <p:nvSpPr>
          <p:cNvPr id="17" name="Rektangel: afrundede hjørner 16">
            <a:extLst>
              <a:ext uri="{FF2B5EF4-FFF2-40B4-BE49-F238E27FC236}">
                <a16:creationId xmlns:a16="http://schemas.microsoft.com/office/drawing/2014/main" id="{EEA214B5-C2E4-420E-97BA-8416AE3012F5}"/>
              </a:ext>
            </a:extLst>
          </p:cNvPr>
          <p:cNvSpPr/>
          <p:nvPr/>
        </p:nvSpPr>
        <p:spPr>
          <a:xfrm rot="21206418">
            <a:off x="6315601" y="4739283"/>
            <a:ext cx="2409230" cy="18139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23E3E2D5-C481-444A-BC81-92BFA0DA8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904" y="2771412"/>
            <a:ext cx="5847425" cy="3447305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29A4DF8A-3F62-4C96-9692-B60FD719A1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698" y="4550806"/>
            <a:ext cx="2617130" cy="2289040"/>
          </a:xfrm>
          <a:prstGeom prst="rect">
            <a:avLst/>
          </a:prstGeom>
        </p:spPr>
      </p:pic>
      <p:sp>
        <p:nvSpPr>
          <p:cNvPr id="19" name="Pladsholder til slidenummer 18">
            <a:extLst>
              <a:ext uri="{FF2B5EF4-FFF2-40B4-BE49-F238E27FC236}">
                <a16:creationId xmlns:a16="http://schemas.microsoft.com/office/drawing/2014/main" id="{7B8664C4-BDB7-4A3F-A100-4989B1A7C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9</a:t>
            </a:fld>
            <a:endParaRPr lang="da-DK"/>
          </a:p>
        </p:txBody>
      </p:sp>
      <p:sp>
        <p:nvSpPr>
          <p:cNvPr id="26" name="Tåre 25">
            <a:extLst>
              <a:ext uri="{FF2B5EF4-FFF2-40B4-BE49-F238E27FC236}">
                <a16:creationId xmlns:a16="http://schemas.microsoft.com/office/drawing/2014/main" id="{EBE6D3A7-3A5A-4B91-A44F-25AB35F5E4FC}"/>
              </a:ext>
            </a:extLst>
          </p:cNvPr>
          <p:cNvSpPr/>
          <p:nvPr/>
        </p:nvSpPr>
        <p:spPr>
          <a:xfrm>
            <a:off x="405190" y="2228205"/>
            <a:ext cx="835643" cy="724885"/>
          </a:xfrm>
          <a:prstGeom prst="teardrop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800" b="1" dirty="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C987153-0808-4AD1-A4D1-562889B859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31" y="1422590"/>
            <a:ext cx="903094" cy="843650"/>
          </a:xfrm>
          <a:prstGeom prst="rect">
            <a:avLst/>
          </a:prstGeom>
        </p:spPr>
      </p:pic>
      <p:pic>
        <p:nvPicPr>
          <p:cNvPr id="5" name="Billede 4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48AE5CF8-E539-4670-8E04-348F442F06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888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5847425" cy="662633"/>
          </a:xfrm>
        </p:spPr>
        <p:txBody>
          <a:bodyPr>
            <a:noAutofit/>
          </a:bodyPr>
          <a:lstStyle/>
          <a:p>
            <a:pPr algn="l"/>
            <a:r>
              <a:rPr lang="da-DK" sz="4400" dirty="0">
                <a:solidFill>
                  <a:schemeClr val="bg1"/>
                </a:solidFill>
              </a:rPr>
              <a:t>Vi laver en sætning mere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31557" y="935389"/>
            <a:ext cx="5563155" cy="23681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487A3F32-AEE8-423C-89EF-222D26417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59" y="1881274"/>
            <a:ext cx="6799583" cy="4006019"/>
          </a:xfrm>
          <a:prstGeom prst="rect">
            <a:avLst/>
          </a:prstGeom>
        </p:spPr>
      </p:pic>
      <p:sp>
        <p:nvSpPr>
          <p:cNvPr id="12" name="Rektangel: afrundede hjørner 11">
            <a:extLst>
              <a:ext uri="{FF2B5EF4-FFF2-40B4-BE49-F238E27FC236}">
                <a16:creationId xmlns:a16="http://schemas.microsoft.com/office/drawing/2014/main" id="{DFBD6918-4733-42CB-B0F0-B3EE0D3475DD}"/>
              </a:ext>
            </a:extLst>
          </p:cNvPr>
          <p:cNvSpPr/>
          <p:nvPr/>
        </p:nvSpPr>
        <p:spPr>
          <a:xfrm>
            <a:off x="8010300" y="254786"/>
            <a:ext cx="3916959" cy="4636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9C0EFC73-A69A-474B-AFD8-57FC183C7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331" y="4380205"/>
            <a:ext cx="4953000" cy="2286793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718DA0B9-CA9F-4CAE-8C29-29C03EB4BD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712" y="28808"/>
            <a:ext cx="1486350" cy="2286793"/>
          </a:xfrm>
          <a:prstGeom prst="rect">
            <a:avLst/>
          </a:prstGeom>
        </p:spPr>
      </p:pic>
      <p:sp>
        <p:nvSpPr>
          <p:cNvPr id="20" name="Tåre 19">
            <a:extLst>
              <a:ext uri="{FF2B5EF4-FFF2-40B4-BE49-F238E27FC236}">
                <a16:creationId xmlns:a16="http://schemas.microsoft.com/office/drawing/2014/main" id="{2BB0F98A-6FDA-4466-9BA2-584BD28CE94B}"/>
              </a:ext>
            </a:extLst>
          </p:cNvPr>
          <p:cNvSpPr/>
          <p:nvPr/>
        </p:nvSpPr>
        <p:spPr>
          <a:xfrm>
            <a:off x="771670" y="1411175"/>
            <a:ext cx="835643" cy="724885"/>
          </a:xfrm>
          <a:prstGeom prst="teardrop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8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" name="Pladsholder til slidenummer 12">
            <a:extLst>
              <a:ext uri="{FF2B5EF4-FFF2-40B4-BE49-F238E27FC236}">
                <a16:creationId xmlns:a16="http://schemas.microsoft.com/office/drawing/2014/main" id="{1E05D06B-70A0-4C6B-A426-4E2AED84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10</a:t>
            </a:fld>
            <a:endParaRPr lang="da-DK"/>
          </a:p>
        </p:txBody>
      </p:sp>
      <p:pic>
        <p:nvPicPr>
          <p:cNvPr id="5" name="Billede 4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D053263F-AF98-4764-B653-F2F894816B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2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8639787" cy="662633"/>
          </a:xfrm>
        </p:spPr>
        <p:txBody>
          <a:bodyPr>
            <a:noAutofit/>
          </a:bodyPr>
          <a:lstStyle/>
          <a:p>
            <a:pPr algn="l"/>
            <a:r>
              <a:rPr lang="da-DK" sz="4400" dirty="0">
                <a:solidFill>
                  <a:schemeClr val="bg1"/>
                </a:solidFill>
              </a:rPr>
              <a:t>Grammatik – Det bestemte kendeord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31556" y="935389"/>
            <a:ext cx="8279043" cy="23681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480A9295-3502-48E4-99B7-C80A6AA10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11</a:t>
            </a:fld>
            <a:endParaRPr lang="da-DK"/>
          </a:p>
        </p:txBody>
      </p:sp>
      <p:pic>
        <p:nvPicPr>
          <p:cNvPr id="6" name="Billede 5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52778AC4-F7CC-4A5D-BD8A-B69210F114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  <p:pic>
        <p:nvPicPr>
          <p:cNvPr id="5" name="Onlinemedier 4">
            <a:hlinkClick r:id="" action="ppaction://media"/>
            <a:extLst>
              <a:ext uri="{FF2B5EF4-FFF2-40B4-BE49-F238E27FC236}">
                <a16:creationId xmlns:a16="http://schemas.microsoft.com/office/drawing/2014/main" id="{3DB8F49B-3794-4A06-89FA-1CE1B7DFF08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27751" y="1486820"/>
            <a:ext cx="8536495" cy="4801778"/>
          </a:xfrm>
          <a:prstGeom prst="rect">
            <a:avLst/>
          </a:prstGeom>
        </p:spPr>
      </p:pic>
      <p:pic>
        <p:nvPicPr>
          <p:cNvPr id="10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B43798DD-D25D-4729-9837-7A1D345D6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34" y="5239265"/>
            <a:ext cx="1052419" cy="1049333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D0513C19-602D-4D99-8987-43F7A93AC0F7}"/>
              </a:ext>
            </a:extLst>
          </p:cNvPr>
          <p:cNvSpPr txBox="1"/>
          <p:nvPr/>
        </p:nvSpPr>
        <p:spPr>
          <a:xfrm rot="16200000">
            <a:off x="-789057" y="5161957"/>
            <a:ext cx="2142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https://youtu.be/UX_2iyYOW6U</a:t>
            </a:r>
          </a:p>
        </p:txBody>
      </p:sp>
    </p:spTree>
    <p:extLst>
      <p:ext uri="{BB962C8B-B14F-4D97-AF65-F5344CB8AC3E}">
        <p14:creationId xmlns:p14="http://schemas.microsoft.com/office/powerpoint/2010/main" val="52554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9481352" cy="662633"/>
          </a:xfrm>
        </p:spPr>
        <p:txBody>
          <a:bodyPr>
            <a:noAutofit/>
          </a:bodyPr>
          <a:lstStyle/>
          <a:p>
            <a:pPr algn="l"/>
            <a:r>
              <a:rPr lang="da-DK" sz="4400" dirty="0">
                <a:solidFill>
                  <a:schemeClr val="bg1"/>
                </a:solidFill>
              </a:rPr>
              <a:t>Det bestemte kendeord – der eller den?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31556" y="935389"/>
            <a:ext cx="8945609" cy="122707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480A9295-3502-48E4-99B7-C80A6AA10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12</a:t>
            </a:fld>
            <a:endParaRPr lang="da-DK"/>
          </a:p>
        </p:txBody>
      </p:sp>
      <p:pic>
        <p:nvPicPr>
          <p:cNvPr id="6" name="Billede 5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52778AC4-F7CC-4A5D-BD8A-B69210F11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  <p:pic>
        <p:nvPicPr>
          <p:cNvPr id="8" name="Billede 7" descr="Et billede, der indeholder tekst&#10;&#10;Automatisk genereret beskrivelse">
            <a:extLst>
              <a:ext uri="{FF2B5EF4-FFF2-40B4-BE49-F238E27FC236}">
                <a16:creationId xmlns:a16="http://schemas.microsoft.com/office/drawing/2014/main" id="{4075828D-023D-4E59-84CD-9FFB9CF55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56" y="1285610"/>
            <a:ext cx="7226102" cy="5213570"/>
          </a:xfrm>
          <a:prstGeom prst="rect">
            <a:avLst/>
          </a:prstGeom>
        </p:spPr>
      </p:pic>
      <p:pic>
        <p:nvPicPr>
          <p:cNvPr id="14" name="Billede 13" descr="Et billede, der indeholder bord&#10;&#10;Automatisk genereret beskrivelse">
            <a:extLst>
              <a:ext uri="{FF2B5EF4-FFF2-40B4-BE49-F238E27FC236}">
                <a16:creationId xmlns:a16="http://schemas.microsoft.com/office/drawing/2014/main" id="{D28D6D05-8AC9-4DBD-BDBE-386E45EF8B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025" y="1285610"/>
            <a:ext cx="4461607" cy="1867509"/>
          </a:xfrm>
          <a:prstGeom prst="rect">
            <a:avLst/>
          </a:prstGeom>
        </p:spPr>
      </p:pic>
      <p:sp>
        <p:nvSpPr>
          <p:cNvPr id="15" name="Rektangel: afrundede hjørner 14">
            <a:extLst>
              <a:ext uri="{FF2B5EF4-FFF2-40B4-BE49-F238E27FC236}">
                <a16:creationId xmlns:a16="http://schemas.microsoft.com/office/drawing/2014/main" id="{9C59964D-C7C3-43D6-844A-DC57127BBBC2}"/>
              </a:ext>
            </a:extLst>
          </p:cNvPr>
          <p:cNvSpPr/>
          <p:nvPr/>
        </p:nvSpPr>
        <p:spPr>
          <a:xfrm>
            <a:off x="7644025" y="3284811"/>
            <a:ext cx="4038045" cy="30715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6688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9151065" cy="662633"/>
          </a:xfrm>
        </p:spPr>
        <p:txBody>
          <a:bodyPr>
            <a:noAutofit/>
          </a:bodyPr>
          <a:lstStyle/>
          <a:p>
            <a:pPr algn="l"/>
            <a:r>
              <a:rPr lang="da-DK" sz="4400" dirty="0">
                <a:solidFill>
                  <a:schemeClr val="bg1"/>
                </a:solidFill>
              </a:rPr>
              <a:t>Stjernesætninger – er du en stjerne 1?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31556" y="935389"/>
            <a:ext cx="8576469" cy="1812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5A69D9F2-6877-4D09-934B-DA60ABE1C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2455">
            <a:off x="545252" y="3057778"/>
            <a:ext cx="1417313" cy="1565162"/>
          </a:xfrm>
          <a:prstGeom prst="rect">
            <a:avLst/>
          </a:prstGeom>
        </p:spPr>
      </p:pic>
      <p:pic>
        <p:nvPicPr>
          <p:cNvPr id="17" name="Billede 1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C0A45E0-0527-4BDB-A410-36C3ABBBA5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71818" y="4891683"/>
            <a:ext cx="893123" cy="1605512"/>
          </a:xfrm>
          <a:prstGeom prst="rect">
            <a:avLst/>
          </a:prstGeom>
        </p:spPr>
      </p:pic>
      <p:sp>
        <p:nvSpPr>
          <p:cNvPr id="14" name="Pladsholder til slidenummer 13">
            <a:extLst>
              <a:ext uri="{FF2B5EF4-FFF2-40B4-BE49-F238E27FC236}">
                <a16:creationId xmlns:a16="http://schemas.microsoft.com/office/drawing/2014/main" id="{F57B5514-C14A-458E-AD4F-566EB6FC7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13</a:t>
            </a:fld>
            <a:endParaRPr lang="da-DK"/>
          </a:p>
        </p:txBody>
      </p:sp>
      <p:pic>
        <p:nvPicPr>
          <p:cNvPr id="3" name="Billede 2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8D66458E-A5B7-44A7-A0D3-69B3E5FE0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4902018-5BD3-4898-B42D-EF1106606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5" y="1257119"/>
            <a:ext cx="8827575" cy="4958701"/>
          </a:xfrm>
          <a:prstGeom prst="rect">
            <a:avLst/>
          </a:prstGeom>
        </p:spPr>
      </p:pic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04CDD97D-1AFB-438B-8329-07FA1C1BAEB9}"/>
              </a:ext>
            </a:extLst>
          </p:cNvPr>
          <p:cNvSpPr/>
          <p:nvPr/>
        </p:nvSpPr>
        <p:spPr>
          <a:xfrm>
            <a:off x="9055511" y="333311"/>
            <a:ext cx="2871750" cy="455837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6593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9151065" cy="662633"/>
          </a:xfrm>
        </p:spPr>
        <p:txBody>
          <a:bodyPr>
            <a:noAutofit/>
          </a:bodyPr>
          <a:lstStyle/>
          <a:p>
            <a:pPr algn="l"/>
            <a:r>
              <a:rPr lang="da-DK" sz="4400" dirty="0">
                <a:solidFill>
                  <a:schemeClr val="bg1"/>
                </a:solidFill>
              </a:rPr>
              <a:t>Stjernesætninger – er du en stjerne 2?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31556" y="935389"/>
            <a:ext cx="8584404" cy="184513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ektangel: afrundede hjørner 7">
            <a:extLst>
              <a:ext uri="{FF2B5EF4-FFF2-40B4-BE49-F238E27FC236}">
                <a16:creationId xmlns:a16="http://schemas.microsoft.com/office/drawing/2014/main" id="{EDA89E94-DDED-426E-BECE-801925E1EDF7}"/>
              </a:ext>
            </a:extLst>
          </p:cNvPr>
          <p:cNvSpPr/>
          <p:nvPr/>
        </p:nvSpPr>
        <p:spPr>
          <a:xfrm>
            <a:off x="9055511" y="333311"/>
            <a:ext cx="2871750" cy="455837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5A69D9F2-6877-4D09-934B-DA60ABE1C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2455">
            <a:off x="563028" y="993358"/>
            <a:ext cx="1728314" cy="1908606"/>
          </a:xfrm>
          <a:prstGeom prst="rect">
            <a:avLst/>
          </a:prstGeom>
        </p:spPr>
      </p:pic>
      <p:pic>
        <p:nvPicPr>
          <p:cNvPr id="17" name="Billede 1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C0A45E0-0527-4BDB-A410-36C3ABBBA5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79974" y="5109992"/>
            <a:ext cx="910772" cy="1605512"/>
          </a:xfrm>
          <a:prstGeom prst="rect">
            <a:avLst/>
          </a:prstGeom>
        </p:spPr>
      </p:pic>
      <p:sp>
        <p:nvSpPr>
          <p:cNvPr id="14" name="Pladsholder til slidenummer 13">
            <a:extLst>
              <a:ext uri="{FF2B5EF4-FFF2-40B4-BE49-F238E27FC236}">
                <a16:creationId xmlns:a16="http://schemas.microsoft.com/office/drawing/2014/main" id="{F57B5514-C14A-458E-AD4F-566EB6FC7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14</a:t>
            </a:fld>
            <a:endParaRPr lang="da-DK"/>
          </a:p>
        </p:txBody>
      </p:sp>
      <p:pic>
        <p:nvPicPr>
          <p:cNvPr id="9" name="Billede 8" descr="Et billede, der indeholder briller&#10;&#10;Automatisk genereret beskrivelse">
            <a:extLst>
              <a:ext uri="{FF2B5EF4-FFF2-40B4-BE49-F238E27FC236}">
                <a16:creationId xmlns:a16="http://schemas.microsoft.com/office/drawing/2014/main" id="{DF2F5804-FD25-4527-8800-39AF78A0F1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12961">
            <a:off x="660506" y="4477221"/>
            <a:ext cx="1917752" cy="667133"/>
          </a:xfrm>
          <a:prstGeom prst="rect">
            <a:avLst/>
          </a:prstGeom>
        </p:spPr>
      </p:pic>
      <p:pic>
        <p:nvPicPr>
          <p:cNvPr id="12" name="Billede 11" descr="Et billede, der indeholder bord, tegning&#10;&#10;Automatisk genereret beskrivelse">
            <a:extLst>
              <a:ext uri="{FF2B5EF4-FFF2-40B4-BE49-F238E27FC236}">
                <a16:creationId xmlns:a16="http://schemas.microsoft.com/office/drawing/2014/main" id="{01B50414-CC80-44F0-BFD4-E684BFE347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6986">
            <a:off x="7611112" y="3039384"/>
            <a:ext cx="999488" cy="597500"/>
          </a:xfrm>
          <a:prstGeom prst="rect">
            <a:avLst/>
          </a:prstGeom>
        </p:spPr>
      </p:pic>
      <p:pic>
        <p:nvPicPr>
          <p:cNvPr id="3" name="Billede 2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78BB916-BF6A-4F56-B6B9-C5322D9AD0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96DBE71-497D-46D8-AC6C-F5CD36CF50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12" y="1420867"/>
            <a:ext cx="7598066" cy="537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92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1F5F0F-7350-4015-BC98-1DF7DA7CC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6BF246-6694-4EEE-A4FC-839BFA308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48690F4-1297-46FE-B6AC-DEB15A548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15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053A9AA-0060-4A02-87D0-490F68B86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839546F3-CFDB-4CAD-9527-AB9384802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91" y="2921518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7047DF27-67F9-4453-83E8-5B9680825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91" y="2417584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45A1677-70D9-43BF-9250-1CCEED03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91" y="1913650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50C9D66D-D1EC-448B-BCD1-770BC19515C1}"/>
              </a:ext>
            </a:extLst>
          </p:cNvPr>
          <p:cNvSpPr txBox="1"/>
          <p:nvPr/>
        </p:nvSpPr>
        <p:spPr>
          <a:xfrm>
            <a:off x="362391" y="171213"/>
            <a:ext cx="6098058" cy="77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da-DK" sz="4000" kern="140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beskriv billederne 1</a:t>
            </a:r>
            <a:endParaRPr lang="da-DK" sz="40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DE2433E-5FA5-42C1-A01E-98D0050D0CC0}"/>
              </a:ext>
            </a:extLst>
          </p:cNvPr>
          <p:cNvSpPr/>
          <p:nvPr/>
        </p:nvSpPr>
        <p:spPr>
          <a:xfrm>
            <a:off x="444678" y="898109"/>
            <a:ext cx="8576469" cy="1812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8163F8A1-7319-4428-A0C8-45470D5B3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48091">
            <a:off x="9445018" y="1174788"/>
            <a:ext cx="1435706" cy="144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74E4A06-110C-4B5D-A979-CFF21C962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54356" y="1442247"/>
            <a:ext cx="2846501" cy="1986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7B2A1D8C-2B98-4291-80E1-97B0C233B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949" y="5145598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7C5005F7-15D7-4351-BB1C-43F3581BE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57" y="4624081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0951E4AA-E1A0-4473-8A47-2D2CCD735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57" y="4116599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161E954F-FD7E-4CD1-95D0-302CF7F10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58" y="3892413"/>
            <a:ext cx="2076743" cy="274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8" name="Billede 1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6A107C6-E552-46E6-B25A-CDCD83370C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67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1F5F0F-7350-4015-BC98-1DF7DA7CC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6BF246-6694-4EEE-A4FC-839BFA308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48690F4-1297-46FE-B6AC-DEB15A548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16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053A9AA-0060-4A02-87D0-490F68B86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839546F3-CFDB-4CAD-9527-AB9384802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91" y="2921518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7047DF27-67F9-4453-83E8-5B9680825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91" y="2417584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45A1677-70D9-43BF-9250-1CCEED03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91" y="1913650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50C9D66D-D1EC-448B-BCD1-770BC19515C1}"/>
              </a:ext>
            </a:extLst>
          </p:cNvPr>
          <p:cNvSpPr txBox="1"/>
          <p:nvPr/>
        </p:nvSpPr>
        <p:spPr>
          <a:xfrm>
            <a:off x="362391" y="171213"/>
            <a:ext cx="6098058" cy="77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da-DK" sz="4000" kern="140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beskriv billederne 2</a:t>
            </a:r>
            <a:endParaRPr lang="da-DK" sz="40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DE2433E-5FA5-42C1-A01E-98D0050D0CC0}"/>
              </a:ext>
            </a:extLst>
          </p:cNvPr>
          <p:cNvSpPr/>
          <p:nvPr/>
        </p:nvSpPr>
        <p:spPr>
          <a:xfrm>
            <a:off x="444678" y="898109"/>
            <a:ext cx="8576469" cy="1812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B2A1D8C-2B98-4291-80E1-97B0C233B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949" y="5145598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7C5005F7-15D7-4351-BB1C-43F3581BE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57" y="4624081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0951E4AA-E1A0-4473-8A47-2D2CCD735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57" y="4116599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8" name="Billede 1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6A107C6-E552-46E6-B25A-CDCD83370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B92D2A9-6E4C-469A-A37D-128268B3E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30819" y="591720"/>
            <a:ext cx="1680622" cy="3212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FC4E83F-80C3-48ED-95F7-4EAFA6CC8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67" y="3717884"/>
            <a:ext cx="1234231" cy="2903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BAA3E96F-81C8-4B02-A028-16B30BBD4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86564" flipH="1">
            <a:off x="3130899" y="4815762"/>
            <a:ext cx="2010855" cy="2059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680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1F5F0F-7350-4015-BC98-1DF7DA7CC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6BF246-6694-4EEE-A4FC-839BFA308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48690F4-1297-46FE-B6AC-DEB15A548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17</a:t>
            </a:fld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053A9AA-0060-4A02-87D0-490F68B86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50C9D66D-D1EC-448B-BCD1-770BC19515C1}"/>
              </a:ext>
            </a:extLst>
          </p:cNvPr>
          <p:cNvSpPr txBox="1"/>
          <p:nvPr/>
        </p:nvSpPr>
        <p:spPr>
          <a:xfrm>
            <a:off x="362391" y="171213"/>
            <a:ext cx="6098058" cy="77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da-DK" sz="4000" kern="140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beskriv billederne 3</a:t>
            </a:r>
            <a:endParaRPr lang="da-DK" sz="4000" kern="140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DE2433E-5FA5-42C1-A01E-98D0050D0CC0}"/>
              </a:ext>
            </a:extLst>
          </p:cNvPr>
          <p:cNvSpPr/>
          <p:nvPr/>
        </p:nvSpPr>
        <p:spPr>
          <a:xfrm>
            <a:off x="444678" y="898109"/>
            <a:ext cx="8576469" cy="1812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B2A1D8C-2B98-4291-80E1-97B0C233B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949" y="5145598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7C5005F7-15D7-4351-BB1C-43F3581BE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57" y="4624081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0951E4AA-E1A0-4473-8A47-2D2CCD735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57" y="4116599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8" name="Billede 1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6A107C6-E552-46E6-B25A-CDCD83370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4F52215E-BEA8-4178-B5BD-F1E2CE0FC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87" y="3432353"/>
            <a:ext cx="2866575" cy="2958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16E212C7-51BA-4C4C-9D7D-546A6B669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340" y="1362923"/>
            <a:ext cx="1964008" cy="397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839546F3-CFDB-4CAD-9527-AB9384802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57" y="3610158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7047DF27-67F9-4453-83E8-5B9680825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57" y="3095659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45A1677-70D9-43BF-9250-1CCEED03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57" y="2610716"/>
            <a:ext cx="6926452" cy="77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07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9151065" cy="662633"/>
          </a:xfrm>
        </p:spPr>
        <p:txBody>
          <a:bodyPr>
            <a:noAutofit/>
          </a:bodyPr>
          <a:lstStyle/>
          <a:p>
            <a:pPr algn="l"/>
            <a:r>
              <a:rPr lang="da-DK" sz="4400" dirty="0">
                <a:solidFill>
                  <a:schemeClr val="bg1"/>
                </a:solidFill>
              </a:rPr>
              <a:t>Vi gentager de vigtigste ting i klassen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31557" y="935389"/>
            <a:ext cx="8196623" cy="14001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Pladsholder til slidenummer 13">
            <a:extLst>
              <a:ext uri="{FF2B5EF4-FFF2-40B4-BE49-F238E27FC236}">
                <a16:creationId xmlns:a16="http://schemas.microsoft.com/office/drawing/2014/main" id="{F57B5514-C14A-458E-AD4F-566EB6FC7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18</a:t>
            </a:fld>
            <a:endParaRPr lang="da-DK"/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A4879DFA-D2DD-4881-BC27-CF92B7260DD3}"/>
              </a:ext>
            </a:extLst>
          </p:cNvPr>
          <p:cNvSpPr/>
          <p:nvPr/>
        </p:nvSpPr>
        <p:spPr>
          <a:xfrm>
            <a:off x="7718322" y="1779639"/>
            <a:ext cx="4001729" cy="51594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14252320-0308-4557-8FA4-79DA5566AE64}"/>
              </a:ext>
            </a:extLst>
          </p:cNvPr>
          <p:cNvSpPr txBox="1"/>
          <p:nvPr/>
        </p:nvSpPr>
        <p:spPr>
          <a:xfrm>
            <a:off x="471948" y="1710813"/>
            <a:ext cx="11248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solidFill>
                  <a:schemeClr val="bg1"/>
                </a:solidFill>
              </a:rPr>
              <a:t>I en sætning, skal jeg starte med at finde...</a:t>
            </a:r>
            <a:endParaRPr lang="da-DK" sz="3200" dirty="0"/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CA1CE477-5D79-4BEE-B046-26E26794D530}"/>
              </a:ext>
            </a:extLst>
          </p:cNvPr>
          <p:cNvSpPr txBox="1"/>
          <p:nvPr/>
        </p:nvSpPr>
        <p:spPr>
          <a:xfrm>
            <a:off x="471947" y="2433608"/>
            <a:ext cx="1124810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solidFill>
                  <a:schemeClr val="bg1"/>
                </a:solidFill>
              </a:rPr>
              <a:t>Hvad hedder det ord du skal slå op i din ordbog?</a:t>
            </a:r>
          </a:p>
          <a:p>
            <a:r>
              <a:rPr lang="da-DK" sz="3200" dirty="0">
                <a:solidFill>
                  <a:schemeClr val="bg1"/>
                </a:solidFill>
              </a:rPr>
              <a:t>læreren:				byer:			         piger:</a:t>
            </a:r>
          </a:p>
          <a:p>
            <a:r>
              <a:rPr lang="da-DK" sz="3200" dirty="0">
                <a:solidFill>
                  <a:schemeClr val="bg1"/>
                </a:solidFill>
              </a:rPr>
              <a:t>lektierne:				katten: </a:t>
            </a:r>
          </a:p>
          <a:p>
            <a:endParaRPr lang="da-DK" sz="3200" dirty="0">
              <a:solidFill>
                <a:schemeClr val="bg1"/>
              </a:solidFill>
            </a:endParaRPr>
          </a:p>
          <a:p>
            <a:r>
              <a:rPr lang="de-DE" sz="3200" dirty="0">
                <a:solidFill>
                  <a:schemeClr val="bg1"/>
                </a:solidFill>
              </a:rPr>
              <a:t>Pferde</a:t>
            </a:r>
            <a:r>
              <a:rPr lang="da-DK" sz="3200" dirty="0">
                <a:solidFill>
                  <a:schemeClr val="bg1"/>
                </a:solidFill>
              </a:rPr>
              <a:t>:				</a:t>
            </a:r>
            <a:r>
              <a:rPr lang="de-DE" sz="3200" dirty="0">
                <a:solidFill>
                  <a:schemeClr val="bg1"/>
                </a:solidFill>
              </a:rPr>
              <a:t>Blumen</a:t>
            </a:r>
            <a:r>
              <a:rPr lang="da-DK" sz="3200" dirty="0">
                <a:solidFill>
                  <a:schemeClr val="bg1"/>
                </a:solidFill>
              </a:rPr>
              <a:t>:</a:t>
            </a:r>
          </a:p>
          <a:p>
            <a:r>
              <a:rPr lang="de-DE" sz="3200" dirty="0">
                <a:solidFill>
                  <a:schemeClr val="bg1"/>
                </a:solidFill>
              </a:rPr>
              <a:t>Uhren</a:t>
            </a:r>
            <a:r>
              <a:rPr lang="da-DK" sz="3200" dirty="0">
                <a:solidFill>
                  <a:schemeClr val="bg1"/>
                </a:solidFill>
              </a:rPr>
              <a:t>:				</a:t>
            </a:r>
            <a:r>
              <a:rPr lang="de-DE" sz="3200" dirty="0">
                <a:solidFill>
                  <a:schemeClr val="bg1"/>
                </a:solidFill>
              </a:rPr>
              <a:t>Männer</a:t>
            </a:r>
            <a:r>
              <a:rPr lang="da-DK" sz="3200" dirty="0">
                <a:solidFill>
                  <a:schemeClr val="bg1"/>
                </a:solidFill>
              </a:rPr>
              <a:t>:</a:t>
            </a:r>
          </a:p>
          <a:p>
            <a:endParaRPr lang="da-DK" sz="3200" dirty="0">
              <a:solidFill>
                <a:schemeClr val="bg1"/>
              </a:solidFill>
            </a:endParaRPr>
          </a:p>
          <a:p>
            <a:r>
              <a:rPr lang="de-DE" sz="3200" dirty="0">
                <a:solidFill>
                  <a:schemeClr val="bg1"/>
                </a:solidFill>
              </a:rPr>
              <a:t>gehst</a:t>
            </a:r>
            <a:r>
              <a:rPr lang="da-DK" sz="3200" dirty="0">
                <a:solidFill>
                  <a:schemeClr val="bg1"/>
                </a:solidFill>
              </a:rPr>
              <a:t>:			     </a:t>
            </a:r>
            <a:r>
              <a:rPr lang="de-DE" sz="3200" dirty="0">
                <a:solidFill>
                  <a:schemeClr val="bg1"/>
                </a:solidFill>
              </a:rPr>
              <a:t>schläft:</a:t>
            </a:r>
          </a:p>
        </p:txBody>
      </p:sp>
      <p:sp>
        <p:nvSpPr>
          <p:cNvPr id="16" name="Rektangel: afrundede hjørner 15">
            <a:extLst>
              <a:ext uri="{FF2B5EF4-FFF2-40B4-BE49-F238E27FC236}">
                <a16:creationId xmlns:a16="http://schemas.microsoft.com/office/drawing/2014/main" id="{5420C037-6BF0-43F2-BF7D-CF4AFBFE8C9E}"/>
              </a:ext>
            </a:extLst>
          </p:cNvPr>
          <p:cNvSpPr/>
          <p:nvPr/>
        </p:nvSpPr>
        <p:spPr>
          <a:xfrm>
            <a:off x="2040197" y="2931002"/>
            <a:ext cx="2630128" cy="497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Rektangel: afrundede hjørner 18">
            <a:extLst>
              <a:ext uri="{FF2B5EF4-FFF2-40B4-BE49-F238E27FC236}">
                <a16:creationId xmlns:a16="http://schemas.microsoft.com/office/drawing/2014/main" id="{EB1B5D08-88AF-4793-8B15-F89E3F6F57A7}"/>
              </a:ext>
            </a:extLst>
          </p:cNvPr>
          <p:cNvSpPr/>
          <p:nvPr/>
        </p:nvSpPr>
        <p:spPr>
          <a:xfrm>
            <a:off x="6051756" y="2931002"/>
            <a:ext cx="2285999" cy="497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Rektangel: afrundede hjørner 19">
            <a:extLst>
              <a:ext uri="{FF2B5EF4-FFF2-40B4-BE49-F238E27FC236}">
                <a16:creationId xmlns:a16="http://schemas.microsoft.com/office/drawing/2014/main" id="{F5FFA383-645E-4776-903F-52497348FA93}"/>
              </a:ext>
            </a:extLst>
          </p:cNvPr>
          <p:cNvSpPr/>
          <p:nvPr/>
        </p:nvSpPr>
        <p:spPr>
          <a:xfrm>
            <a:off x="9719186" y="2931002"/>
            <a:ext cx="2285999" cy="497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Rektangel: afrundede hjørner 21">
            <a:extLst>
              <a:ext uri="{FF2B5EF4-FFF2-40B4-BE49-F238E27FC236}">
                <a16:creationId xmlns:a16="http://schemas.microsoft.com/office/drawing/2014/main" id="{E45DB2B1-9934-41F2-99AA-ACD9B8C04EFA}"/>
              </a:ext>
            </a:extLst>
          </p:cNvPr>
          <p:cNvSpPr/>
          <p:nvPr/>
        </p:nvSpPr>
        <p:spPr>
          <a:xfrm>
            <a:off x="2193978" y="3501894"/>
            <a:ext cx="2630128" cy="497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3" name="Rektangel: afrundede hjørner 22">
            <a:extLst>
              <a:ext uri="{FF2B5EF4-FFF2-40B4-BE49-F238E27FC236}">
                <a16:creationId xmlns:a16="http://schemas.microsoft.com/office/drawing/2014/main" id="{079B6D59-1E0D-447A-A167-8606F928AFE7}"/>
              </a:ext>
            </a:extLst>
          </p:cNvPr>
          <p:cNvSpPr/>
          <p:nvPr/>
        </p:nvSpPr>
        <p:spPr>
          <a:xfrm>
            <a:off x="6327058" y="3501894"/>
            <a:ext cx="2630128" cy="497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4" name="Rektangel: afrundede hjørner 23">
            <a:extLst>
              <a:ext uri="{FF2B5EF4-FFF2-40B4-BE49-F238E27FC236}">
                <a16:creationId xmlns:a16="http://schemas.microsoft.com/office/drawing/2014/main" id="{0E9C0687-79CB-4D7A-B85F-A45ED8FFB3B6}"/>
              </a:ext>
            </a:extLst>
          </p:cNvPr>
          <p:cNvSpPr/>
          <p:nvPr/>
        </p:nvSpPr>
        <p:spPr>
          <a:xfrm>
            <a:off x="1791943" y="4449544"/>
            <a:ext cx="2630128" cy="497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5" name="Rektangel: afrundede hjørner 24">
            <a:extLst>
              <a:ext uri="{FF2B5EF4-FFF2-40B4-BE49-F238E27FC236}">
                <a16:creationId xmlns:a16="http://schemas.microsoft.com/office/drawing/2014/main" id="{7323E876-E7D6-4A05-938B-14589FA200B4}"/>
              </a:ext>
            </a:extLst>
          </p:cNvPr>
          <p:cNvSpPr/>
          <p:nvPr/>
        </p:nvSpPr>
        <p:spPr>
          <a:xfrm>
            <a:off x="6555672" y="4443496"/>
            <a:ext cx="2630128" cy="497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6" name="Rektangel: afrundede hjørner 25">
            <a:extLst>
              <a:ext uri="{FF2B5EF4-FFF2-40B4-BE49-F238E27FC236}">
                <a16:creationId xmlns:a16="http://schemas.microsoft.com/office/drawing/2014/main" id="{DE33B641-A153-4CA2-83B4-63024BB8B7F0}"/>
              </a:ext>
            </a:extLst>
          </p:cNvPr>
          <p:cNvSpPr/>
          <p:nvPr/>
        </p:nvSpPr>
        <p:spPr>
          <a:xfrm>
            <a:off x="1788102" y="5012296"/>
            <a:ext cx="2630128" cy="497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7" name="Rektangel: afrundede hjørner 26">
            <a:extLst>
              <a:ext uri="{FF2B5EF4-FFF2-40B4-BE49-F238E27FC236}">
                <a16:creationId xmlns:a16="http://schemas.microsoft.com/office/drawing/2014/main" id="{555385AC-F539-4519-99BD-E377257B0A10}"/>
              </a:ext>
            </a:extLst>
          </p:cNvPr>
          <p:cNvSpPr/>
          <p:nvPr/>
        </p:nvSpPr>
        <p:spPr>
          <a:xfrm>
            <a:off x="6591431" y="4983687"/>
            <a:ext cx="2630128" cy="497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8" name="Rektangel: afrundede hjørner 27">
            <a:extLst>
              <a:ext uri="{FF2B5EF4-FFF2-40B4-BE49-F238E27FC236}">
                <a16:creationId xmlns:a16="http://schemas.microsoft.com/office/drawing/2014/main" id="{9E726C96-3E80-4070-B5AB-4AC2A4435157}"/>
              </a:ext>
            </a:extLst>
          </p:cNvPr>
          <p:cNvSpPr/>
          <p:nvPr/>
        </p:nvSpPr>
        <p:spPr>
          <a:xfrm>
            <a:off x="1600527" y="5908307"/>
            <a:ext cx="2630128" cy="497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9" name="Rektangel: afrundede hjørner 28">
            <a:extLst>
              <a:ext uri="{FF2B5EF4-FFF2-40B4-BE49-F238E27FC236}">
                <a16:creationId xmlns:a16="http://schemas.microsoft.com/office/drawing/2014/main" id="{D243DF1A-784C-465F-BFBD-ED93C6F7D704}"/>
              </a:ext>
            </a:extLst>
          </p:cNvPr>
          <p:cNvSpPr/>
          <p:nvPr/>
        </p:nvSpPr>
        <p:spPr>
          <a:xfrm>
            <a:off x="5920723" y="5908307"/>
            <a:ext cx="2630128" cy="497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0" name="Rektangel: afrundede hjørner 29">
            <a:extLst>
              <a:ext uri="{FF2B5EF4-FFF2-40B4-BE49-F238E27FC236}">
                <a16:creationId xmlns:a16="http://schemas.microsoft.com/office/drawing/2014/main" id="{7F85AEA1-965F-4AB8-9454-AF73D871092F}"/>
              </a:ext>
            </a:extLst>
          </p:cNvPr>
          <p:cNvSpPr/>
          <p:nvPr/>
        </p:nvSpPr>
        <p:spPr>
          <a:xfrm>
            <a:off x="9429134" y="3653797"/>
            <a:ext cx="2192156" cy="225451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1" name="Billede 30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4E30900-A4D8-4C0B-BBF6-0C1493EE3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10066" y="3501894"/>
            <a:ext cx="384954" cy="678598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E67443A4-CF47-4D39-BBE0-FA959A58C4F2}"/>
              </a:ext>
            </a:extLst>
          </p:cNvPr>
          <p:cNvSpPr txBox="1"/>
          <p:nvPr/>
        </p:nvSpPr>
        <p:spPr>
          <a:xfrm rot="1422848">
            <a:off x="9342146" y="239975"/>
            <a:ext cx="1336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7200" dirty="0">
                <a:solidFill>
                  <a:schemeClr val="bg1"/>
                </a:solidFill>
              </a:rPr>
              <a:t>?!?</a:t>
            </a:r>
          </a:p>
        </p:txBody>
      </p:sp>
      <p:pic>
        <p:nvPicPr>
          <p:cNvPr id="11" name="Billede 10" descr="Et billede, der indeholder bord&#10;&#10;Automatisk genereret beskrivelse">
            <a:extLst>
              <a:ext uri="{FF2B5EF4-FFF2-40B4-BE49-F238E27FC236}">
                <a16:creationId xmlns:a16="http://schemas.microsoft.com/office/drawing/2014/main" id="{C015F1E9-E805-43EB-B0A5-B61A2F98C7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6797">
            <a:off x="10656035" y="762983"/>
            <a:ext cx="1210681" cy="584775"/>
          </a:xfrm>
          <a:prstGeom prst="rect">
            <a:avLst/>
          </a:prstGeom>
        </p:spPr>
      </p:pic>
      <p:pic>
        <p:nvPicPr>
          <p:cNvPr id="7" name="Billede 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5EB1E75F-8B06-45FF-81D9-DDAD066374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85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84B1CB8-F7C4-4436-975C-DB3363AA6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5F8684-35F8-4B39-94B8-37F05BD62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574" y="254786"/>
            <a:ext cx="9151065" cy="662633"/>
          </a:xfrm>
        </p:spPr>
        <p:txBody>
          <a:bodyPr>
            <a:noAutofit/>
          </a:bodyPr>
          <a:lstStyle/>
          <a:p>
            <a:pPr algn="l"/>
            <a:r>
              <a:rPr lang="da-DK" sz="4400" dirty="0">
                <a:solidFill>
                  <a:schemeClr val="bg1"/>
                </a:solidFill>
              </a:rPr>
              <a:t>HUSK AT…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5507C07-1957-4E78-A29F-BBE8A24B56C3}"/>
              </a:ext>
            </a:extLst>
          </p:cNvPr>
          <p:cNvSpPr/>
          <p:nvPr/>
        </p:nvSpPr>
        <p:spPr>
          <a:xfrm>
            <a:off x="331558" y="935389"/>
            <a:ext cx="2243692" cy="54303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Pladsholder til slidenummer 13">
            <a:extLst>
              <a:ext uri="{FF2B5EF4-FFF2-40B4-BE49-F238E27FC236}">
                <a16:creationId xmlns:a16="http://schemas.microsoft.com/office/drawing/2014/main" id="{F57B5514-C14A-458E-AD4F-566EB6FC7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9A2B6-DC5A-416F-BE44-463AF0B72223}" type="slidenum">
              <a:rPr lang="da-DK" smtClean="0"/>
              <a:t>19</a:t>
            </a:fld>
            <a:endParaRPr lang="da-DK"/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CA1CE477-5D79-4BEE-B046-26E26794D530}"/>
              </a:ext>
            </a:extLst>
          </p:cNvPr>
          <p:cNvSpPr txBox="1"/>
          <p:nvPr/>
        </p:nvSpPr>
        <p:spPr>
          <a:xfrm>
            <a:off x="248574" y="1806634"/>
            <a:ext cx="112481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da-DK" sz="3200" dirty="0">
                <a:solidFill>
                  <a:schemeClr val="bg1"/>
                </a:solidFill>
              </a:rPr>
              <a:t>Vi starter med at finde verbet. </a:t>
            </a:r>
            <a:endParaRPr lang="da-DK" sz="3200" b="1" dirty="0">
              <a:solidFill>
                <a:schemeClr val="bg1"/>
              </a:solidFill>
            </a:endParaRPr>
          </a:p>
          <a:p>
            <a:pPr marL="457200" indent="-457200">
              <a:buFontTx/>
              <a:buChar char="-"/>
            </a:pPr>
            <a:r>
              <a:rPr lang="da-DK" sz="3200" dirty="0">
                <a:solidFill>
                  <a:schemeClr val="bg1"/>
                </a:solidFill>
              </a:rPr>
              <a:t>Vi oversætter verbet.</a:t>
            </a:r>
          </a:p>
          <a:p>
            <a:pPr marL="457200" indent="-457200">
              <a:buFontTx/>
              <a:buChar char="-"/>
            </a:pPr>
            <a:r>
              <a:rPr lang="da-DK" sz="3200" dirty="0">
                <a:solidFill>
                  <a:schemeClr val="bg1"/>
                </a:solidFill>
              </a:rPr>
              <a:t>Vi finder grundled. </a:t>
            </a:r>
          </a:p>
          <a:p>
            <a:pPr marL="457200" indent="-457200">
              <a:buFontTx/>
              <a:buChar char="-"/>
            </a:pPr>
            <a:r>
              <a:rPr lang="da-DK" sz="3200" dirty="0">
                <a:solidFill>
                  <a:schemeClr val="bg1"/>
                </a:solidFill>
              </a:rPr>
              <a:t>Vi oversætter grundled.</a:t>
            </a:r>
          </a:p>
          <a:p>
            <a:pPr marL="457200" indent="-457200">
              <a:buFontTx/>
              <a:buChar char="-"/>
            </a:pPr>
            <a:r>
              <a:rPr lang="da-DK" sz="3200" dirty="0">
                <a:solidFill>
                  <a:schemeClr val="bg1"/>
                </a:solidFill>
              </a:rPr>
              <a:t>Grundled styrer bøjningen af verbet.</a:t>
            </a:r>
          </a:p>
          <a:p>
            <a:pPr marL="457200" indent="-457200">
              <a:buFontTx/>
              <a:buChar char="-"/>
            </a:pPr>
            <a:r>
              <a:rPr lang="da-DK" sz="3200" dirty="0">
                <a:solidFill>
                  <a:schemeClr val="bg1"/>
                </a:solidFill>
              </a:rPr>
              <a:t>Vi finder genstandsled          </a:t>
            </a:r>
            <a:r>
              <a:rPr lang="da-DK" sz="3200" u="sng" dirty="0">
                <a:solidFill>
                  <a:schemeClr val="bg1"/>
                </a:solidFill>
              </a:rPr>
              <a:t>ELLER</a:t>
            </a:r>
            <a:r>
              <a:rPr lang="da-DK" sz="3200" dirty="0">
                <a:solidFill>
                  <a:schemeClr val="bg1"/>
                </a:solidFill>
              </a:rPr>
              <a:t> omsagnsled til grundled.</a:t>
            </a:r>
          </a:p>
          <a:p>
            <a:pPr marL="457200" indent="-457200">
              <a:buFontTx/>
              <a:buChar char="-"/>
            </a:pPr>
            <a:r>
              <a:rPr lang="da-DK" sz="3200" dirty="0">
                <a:solidFill>
                  <a:schemeClr val="bg1"/>
                </a:solidFill>
              </a:rPr>
              <a:t>Vi oversætter genstandsled / oms til grundled.</a:t>
            </a:r>
          </a:p>
          <a:p>
            <a:pPr marL="457200" indent="-457200">
              <a:buFontTx/>
              <a:buChar char="-"/>
            </a:pPr>
            <a:r>
              <a:rPr lang="da-DK" sz="3200" dirty="0">
                <a:solidFill>
                  <a:schemeClr val="bg1"/>
                </a:solidFill>
              </a:rPr>
              <a:t>Så er den lille sætningen færdig.</a:t>
            </a:r>
          </a:p>
          <a:p>
            <a:pPr marL="457200" indent="-457200">
              <a:buFontTx/>
              <a:buChar char="-"/>
            </a:pPr>
            <a:endParaRPr lang="da-DK" sz="3200" dirty="0">
              <a:solidFill>
                <a:schemeClr val="bg1"/>
              </a:solidFill>
            </a:endParaRPr>
          </a:p>
        </p:txBody>
      </p:sp>
      <p:sp>
        <p:nvSpPr>
          <p:cNvPr id="30" name="Rektangel: afrundede hjørner 29">
            <a:extLst>
              <a:ext uri="{FF2B5EF4-FFF2-40B4-BE49-F238E27FC236}">
                <a16:creationId xmlns:a16="http://schemas.microsoft.com/office/drawing/2014/main" id="{7F85AEA1-965F-4AB8-9454-AF73D871092F}"/>
              </a:ext>
            </a:extLst>
          </p:cNvPr>
          <p:cNvSpPr/>
          <p:nvPr/>
        </p:nvSpPr>
        <p:spPr>
          <a:xfrm>
            <a:off x="6830008" y="1617829"/>
            <a:ext cx="4947546" cy="259960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1" name="Billede 30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4E30900-A4D8-4C0B-BBF6-0C1493EE3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52325" y="1673717"/>
            <a:ext cx="384954" cy="678598"/>
          </a:xfrm>
          <a:prstGeom prst="rect">
            <a:avLst/>
          </a:prstGeom>
        </p:spPr>
      </p:pic>
      <p:pic>
        <p:nvPicPr>
          <p:cNvPr id="11" name="Billede 10" descr="Et billede, der indeholder bord&#10;&#10;Automatisk genereret beskrivelse">
            <a:extLst>
              <a:ext uri="{FF2B5EF4-FFF2-40B4-BE49-F238E27FC236}">
                <a16:creationId xmlns:a16="http://schemas.microsoft.com/office/drawing/2014/main" id="{C015F1E9-E805-43EB-B0A5-B61A2F98C7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6797">
            <a:off x="10448826" y="563020"/>
            <a:ext cx="1210681" cy="584775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425451B0-DF65-4E56-A018-28A0B68CF7B5}"/>
              </a:ext>
            </a:extLst>
          </p:cNvPr>
          <p:cNvSpPr txBox="1"/>
          <p:nvPr/>
        </p:nvSpPr>
        <p:spPr>
          <a:xfrm>
            <a:off x="7113476" y="1643229"/>
            <a:ext cx="4754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Nu skriver vi tyske sætninger!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3C007CF2-ED28-412B-ADFB-8AC60DFE42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416" y="4779124"/>
            <a:ext cx="3357701" cy="2090421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0A89EF6-3DA1-4C42-9F2E-5B801E333E06}"/>
              </a:ext>
            </a:extLst>
          </p:cNvPr>
          <p:cNvSpPr/>
          <p:nvPr/>
        </p:nvSpPr>
        <p:spPr>
          <a:xfrm>
            <a:off x="5951457" y="1904839"/>
            <a:ext cx="404032" cy="36325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Gangetegn 4">
            <a:extLst>
              <a:ext uri="{FF2B5EF4-FFF2-40B4-BE49-F238E27FC236}">
                <a16:creationId xmlns:a16="http://schemas.microsoft.com/office/drawing/2014/main" id="{6FDA06C2-6DE8-497F-8BD5-AF94DFE9C6E7}"/>
              </a:ext>
            </a:extLst>
          </p:cNvPr>
          <p:cNvSpPr/>
          <p:nvPr/>
        </p:nvSpPr>
        <p:spPr>
          <a:xfrm>
            <a:off x="3883843" y="2693710"/>
            <a:ext cx="739838" cy="735290"/>
          </a:xfrm>
          <a:prstGeom prst="mathMultiply">
            <a:avLst>
              <a:gd name="adj1" fmla="val 61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Ligebenet trekant 5">
            <a:extLst>
              <a:ext uri="{FF2B5EF4-FFF2-40B4-BE49-F238E27FC236}">
                <a16:creationId xmlns:a16="http://schemas.microsoft.com/office/drawing/2014/main" id="{813D43EB-DC10-42A4-AA4C-16090CBC5E11}"/>
              </a:ext>
            </a:extLst>
          </p:cNvPr>
          <p:cNvSpPr/>
          <p:nvPr/>
        </p:nvSpPr>
        <p:spPr>
          <a:xfrm>
            <a:off x="4623681" y="4316076"/>
            <a:ext cx="563335" cy="387910"/>
          </a:xfrm>
          <a:prstGeom prst="triangl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996A934-2C80-4BE0-BDED-70FE047C83CF}"/>
              </a:ext>
            </a:extLst>
          </p:cNvPr>
          <p:cNvSpPr/>
          <p:nvPr/>
        </p:nvSpPr>
        <p:spPr>
          <a:xfrm>
            <a:off x="10566501" y="4383690"/>
            <a:ext cx="404032" cy="36325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Gangetegn 18">
            <a:extLst>
              <a:ext uri="{FF2B5EF4-FFF2-40B4-BE49-F238E27FC236}">
                <a16:creationId xmlns:a16="http://schemas.microsoft.com/office/drawing/2014/main" id="{0934CFC6-6D8E-44B1-A736-6C4ED66AC339}"/>
              </a:ext>
            </a:extLst>
          </p:cNvPr>
          <p:cNvSpPr/>
          <p:nvPr/>
        </p:nvSpPr>
        <p:spPr>
          <a:xfrm>
            <a:off x="10498433" y="4336503"/>
            <a:ext cx="540168" cy="457634"/>
          </a:xfrm>
          <a:prstGeom prst="mathMultiply">
            <a:avLst>
              <a:gd name="adj1" fmla="val 614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91DC4613-F838-44F1-ABEF-03F7A3261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45" y="5103715"/>
            <a:ext cx="435157" cy="16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33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17360</TotalTime>
  <Words>433</Words>
  <Application>Microsoft Office PowerPoint</Application>
  <PresentationFormat>Widescreen</PresentationFormat>
  <Paragraphs>87</Paragraphs>
  <Slides>19</Slides>
  <Notes>0</Notes>
  <HiddenSlides>0</HiddenSlides>
  <MMClips>2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Office-tema</vt:lpstr>
      <vt:lpstr>Grammatik med klodser</vt:lpstr>
      <vt:lpstr>Indledning til sætninger</vt:lpstr>
      <vt:lpstr>Lave sætninger</vt:lpstr>
      <vt:lpstr>Wir bauen Sätze</vt:lpstr>
      <vt:lpstr>PowerPoint-præsentation</vt:lpstr>
      <vt:lpstr>Find modsatte par</vt:lpstr>
      <vt:lpstr>Find modsatte par</vt:lpstr>
      <vt:lpstr>Vi laver en sætning!</vt:lpstr>
      <vt:lpstr>Vi laver to sætninger!</vt:lpstr>
      <vt:lpstr>Vi laver en sætning mere</vt:lpstr>
      <vt:lpstr>Grammatik – Det bestemte kendeord</vt:lpstr>
      <vt:lpstr>Det bestemte kendeord – der eller den?</vt:lpstr>
      <vt:lpstr>Stjernesætninger – er du en stjerne 1?</vt:lpstr>
      <vt:lpstr>Stjernesætninger – er du en stjerne 2?</vt:lpstr>
      <vt:lpstr>PowerPoint-præsentation</vt:lpstr>
      <vt:lpstr>PowerPoint-præsentation</vt:lpstr>
      <vt:lpstr>PowerPoint-præsentation</vt:lpstr>
      <vt:lpstr>Vi gentager de vigtigste ting i klassen</vt:lpstr>
      <vt:lpstr>HUSK AT…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Grammatik med klodser</dc:title>
  <dc:creator>Kim Gärtner</dc:creator>
  <cp:lastModifiedBy>Kim Gärtner</cp:lastModifiedBy>
  <cp:revision>103</cp:revision>
  <dcterms:created xsi:type="dcterms:W3CDTF">2020-07-12T13:00:44Z</dcterms:created>
  <dcterms:modified xsi:type="dcterms:W3CDTF">2020-12-17T21:24:18Z</dcterms:modified>
</cp:coreProperties>
</file>