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75" r:id="rId7"/>
    <p:sldId id="262" r:id="rId8"/>
    <p:sldId id="263" r:id="rId9"/>
    <p:sldId id="264" r:id="rId10"/>
    <p:sldId id="265" r:id="rId11"/>
    <p:sldId id="266" r:id="rId12"/>
    <p:sldId id="261" r:id="rId13"/>
    <p:sldId id="274" r:id="rId14"/>
    <p:sldId id="267" r:id="rId15"/>
    <p:sldId id="268" r:id="rId16"/>
    <p:sldId id="269" r:id="rId17"/>
    <p:sldId id="271" r:id="rId18"/>
    <p:sldId id="272" r:id="rId19"/>
    <p:sldId id="273" r:id="rId2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101"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DFEB8C-F6E8-48D7-B900-FF09E2B02B36}"/>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27A9D3A-F757-4AAF-A7E4-A1DA7C925A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C9FBF9D-A481-41B3-A7EC-091D3A22D2B9}"/>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5" name="Pladsholder til sidefod 4">
            <a:extLst>
              <a:ext uri="{FF2B5EF4-FFF2-40B4-BE49-F238E27FC236}">
                <a16:creationId xmlns:a16="http://schemas.microsoft.com/office/drawing/2014/main" id="{3A46027C-1880-489A-87B0-8AA469D380A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904E72C-A390-43C1-9C0D-A6ABE6217EA8}"/>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1608890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A2DB1D-8456-4AE9-924E-1DB0D6B0F04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6C30364-D0A7-4E2E-91FA-91679CD06DE4}"/>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7112ECC-374C-4D20-8C3A-6C0B5B53CC71}"/>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5" name="Pladsholder til sidefod 4">
            <a:extLst>
              <a:ext uri="{FF2B5EF4-FFF2-40B4-BE49-F238E27FC236}">
                <a16:creationId xmlns:a16="http://schemas.microsoft.com/office/drawing/2014/main" id="{90BE3632-A01B-484B-BBD1-C5843654F67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4639672-43CE-4EDB-B17B-3E658A125DBA}"/>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1144665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1D56E3-E33D-4608-A8C0-335A98C2D161}"/>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8C1EBA1-B2B0-4448-8646-FDDBC049A0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CC701D1-8326-44D9-9542-C88268BDB60E}"/>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5" name="Pladsholder til sidefod 4">
            <a:extLst>
              <a:ext uri="{FF2B5EF4-FFF2-40B4-BE49-F238E27FC236}">
                <a16:creationId xmlns:a16="http://schemas.microsoft.com/office/drawing/2014/main" id="{C0DD2DBA-A31D-428D-9529-023DC876B18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8399924-6DF3-4832-BA0A-1E04D89434F9}"/>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2652820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6DF37D-02CF-46AB-9C8F-B119B615DB3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597506A-FAC8-4C95-9D93-DD99B731E6D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6DBE71CB-173E-43F2-AD86-02057E776CC4}"/>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87167C81-388E-490E-BE17-CDA9967E68A5}"/>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6" name="Pladsholder til sidefod 5">
            <a:extLst>
              <a:ext uri="{FF2B5EF4-FFF2-40B4-BE49-F238E27FC236}">
                <a16:creationId xmlns:a16="http://schemas.microsoft.com/office/drawing/2014/main" id="{21ADDBAC-7E86-4172-AB8B-1596C8708EA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5063C33-682B-47BC-9B48-41E6B8F4E66E}"/>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367214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1974D-D824-44AA-9321-78351B90AC96}"/>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67A72F0-B78F-4035-AC82-874DF3BE8C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FB0172C-DA77-479B-B4B6-DC8B5AAC4AA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52E7C920-7434-4095-9E4B-EED1B358BC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5FBF6D6-044F-45A9-914B-3DFE269E0C92}"/>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02C7500-51C3-41D5-9387-4AC761FF8319}"/>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8" name="Pladsholder til sidefod 7">
            <a:extLst>
              <a:ext uri="{FF2B5EF4-FFF2-40B4-BE49-F238E27FC236}">
                <a16:creationId xmlns:a16="http://schemas.microsoft.com/office/drawing/2014/main" id="{A1DB90CC-A588-4B44-8911-7328BC38B35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32A388E-D211-4C0A-BABA-251D4EB57E17}"/>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3843571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A0F4C3-58AE-4AF7-99F6-56289D2B735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D1987E6-6D81-4393-912E-28775228E7C5}"/>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4" name="Pladsholder til sidefod 3">
            <a:extLst>
              <a:ext uri="{FF2B5EF4-FFF2-40B4-BE49-F238E27FC236}">
                <a16:creationId xmlns:a16="http://schemas.microsoft.com/office/drawing/2014/main" id="{C9C5F488-F943-4D59-98FE-D501C3DF379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3045BF3-9742-4429-9785-961C74AB4076}"/>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508773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065B988-CA41-4434-B380-D1228EA38474}"/>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3" name="Pladsholder til sidefod 2">
            <a:extLst>
              <a:ext uri="{FF2B5EF4-FFF2-40B4-BE49-F238E27FC236}">
                <a16:creationId xmlns:a16="http://schemas.microsoft.com/office/drawing/2014/main" id="{139FBF66-B5F9-4BAB-BA0B-3B7CBE119480}"/>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AE70D57-DFAC-4FCD-A275-09D475491989}"/>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4148006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AA7257-0F10-4CE1-BE1F-8B6B58B0632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51D71066-E72E-4E61-B828-A7A2547BC5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0167009-4D96-4D42-8818-AE5228A249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3F52E48-8A64-449E-8957-948B20C09EF5}"/>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6" name="Pladsholder til sidefod 5">
            <a:extLst>
              <a:ext uri="{FF2B5EF4-FFF2-40B4-BE49-F238E27FC236}">
                <a16:creationId xmlns:a16="http://schemas.microsoft.com/office/drawing/2014/main" id="{72A450BF-9FED-426F-A508-28141E73B6B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8280A63-B246-4131-B156-10B92B4CA63C}"/>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3928975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CF531E-18D0-4C8F-8189-9B3CE0BACDA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39DF8E34-8183-437E-9193-240661D5BC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8C73022-1F1E-4A8E-A817-DD5CFD1EB2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81EA81C-82A4-4B6B-9406-F171334BC4AB}"/>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6" name="Pladsholder til sidefod 5">
            <a:extLst>
              <a:ext uri="{FF2B5EF4-FFF2-40B4-BE49-F238E27FC236}">
                <a16:creationId xmlns:a16="http://schemas.microsoft.com/office/drawing/2014/main" id="{91EE8D63-7C87-469A-BA80-B1A7E8FBBF9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2854EDD-4AC3-4960-BCB3-FCD356B0F0ED}"/>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207647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A930C7-09B1-4025-B302-73F1072AAFFD}"/>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EC0F76A-8A58-4DD1-B251-8CCF752A8FA6}"/>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FD8147C-84D0-4F3F-B19D-A5359C2C7971}"/>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5" name="Pladsholder til sidefod 4">
            <a:extLst>
              <a:ext uri="{FF2B5EF4-FFF2-40B4-BE49-F238E27FC236}">
                <a16:creationId xmlns:a16="http://schemas.microsoft.com/office/drawing/2014/main" id="{CE9F5F53-C16F-42F3-B1D2-5A96BA98147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025289D-989B-4B4A-B234-996E1592F72E}"/>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3444959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A9CBD47-E4CA-4C96-90C9-9CDD69C1F9B1}"/>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7D2F11A6-F927-42D4-ABC3-36BB25D9EC68}"/>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5B10E0D-7E69-406D-98B7-0822739A88B3}"/>
              </a:ext>
            </a:extLst>
          </p:cNvPr>
          <p:cNvSpPr>
            <a:spLocks noGrp="1"/>
          </p:cNvSpPr>
          <p:nvPr>
            <p:ph type="dt" sz="half" idx="10"/>
          </p:nvPr>
        </p:nvSpPr>
        <p:spPr/>
        <p:txBody>
          <a:bodyPr/>
          <a:lstStyle/>
          <a:p>
            <a:fld id="{1582040E-DFD7-43A9-9E9A-A62920641FA4}" type="datetimeFigureOut">
              <a:rPr lang="da-DK" smtClean="0"/>
              <a:t>17-02-2021</a:t>
            </a:fld>
            <a:endParaRPr lang="da-DK"/>
          </a:p>
        </p:txBody>
      </p:sp>
      <p:sp>
        <p:nvSpPr>
          <p:cNvPr id="5" name="Pladsholder til sidefod 4">
            <a:extLst>
              <a:ext uri="{FF2B5EF4-FFF2-40B4-BE49-F238E27FC236}">
                <a16:creationId xmlns:a16="http://schemas.microsoft.com/office/drawing/2014/main" id="{205621F3-362D-4B1E-8348-DB3F205BF17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2850C31-5495-46DC-AE4E-B3138EF0D0C5}"/>
              </a:ext>
            </a:extLst>
          </p:cNvPr>
          <p:cNvSpPr>
            <a:spLocks noGrp="1"/>
          </p:cNvSpPr>
          <p:nvPr>
            <p:ph type="sldNum" sz="quarter" idx="12"/>
          </p:nvPr>
        </p:nvSpPr>
        <p:spPr/>
        <p:txBody>
          <a:bodyPr/>
          <a:lstStyle/>
          <a:p>
            <a:fld id="{1FDA22C4-8B18-45CC-9736-A8E6C65BD9A0}" type="slidenum">
              <a:rPr lang="da-DK" smtClean="0"/>
              <a:t>‹nr.›</a:t>
            </a:fld>
            <a:endParaRPr lang="da-DK"/>
          </a:p>
        </p:txBody>
      </p:sp>
    </p:spTree>
    <p:extLst>
      <p:ext uri="{BB962C8B-B14F-4D97-AF65-F5344CB8AC3E}">
        <p14:creationId xmlns:p14="http://schemas.microsoft.com/office/powerpoint/2010/main" val="3428073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51C3705-A03F-4DC4-A34B-86B2C3B7C9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D14A392-A20F-484C-AD11-EBBB3252F4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EBAC212-1AA8-4B4C-A96B-06B28D34A2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2040E-DFD7-43A9-9E9A-A62920641FA4}" type="datetimeFigureOut">
              <a:rPr lang="da-DK" smtClean="0"/>
              <a:t>17-02-2021</a:t>
            </a:fld>
            <a:endParaRPr lang="da-DK"/>
          </a:p>
        </p:txBody>
      </p:sp>
      <p:sp>
        <p:nvSpPr>
          <p:cNvPr id="5" name="Pladsholder til sidefod 4">
            <a:extLst>
              <a:ext uri="{FF2B5EF4-FFF2-40B4-BE49-F238E27FC236}">
                <a16:creationId xmlns:a16="http://schemas.microsoft.com/office/drawing/2014/main" id="{B5DB198F-55C1-47CA-8103-D75BC586FF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3DC03FDC-4C63-49A9-835B-2132A2775E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DA22C4-8B18-45CC-9736-A8E6C65BD9A0}" type="slidenum">
              <a:rPr lang="da-DK" smtClean="0"/>
              <a:t>‹nr.›</a:t>
            </a:fld>
            <a:endParaRPr lang="da-DK"/>
          </a:p>
        </p:txBody>
      </p:sp>
    </p:spTree>
    <p:extLst>
      <p:ext uri="{BB962C8B-B14F-4D97-AF65-F5344CB8AC3E}">
        <p14:creationId xmlns:p14="http://schemas.microsoft.com/office/powerpoint/2010/main" val="3205708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4.xml"/><Relationship Id="rId3" Type="http://schemas.openxmlformats.org/officeDocument/2006/relationships/image" Target="../media/image2.png"/><Relationship Id="rId7" Type="http://schemas.openxmlformats.org/officeDocument/2006/relationships/slide" Target="slide5.xml"/><Relationship Id="rId12" Type="http://schemas.openxmlformats.org/officeDocument/2006/relationships/slide" Target="slide13.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slide" Target="slide3.xml"/><Relationship Id="rId15" Type="http://schemas.openxmlformats.org/officeDocument/2006/relationships/image" Target="../media/image3.png"/><Relationship Id="rId10" Type="http://schemas.openxmlformats.org/officeDocument/2006/relationships/slide" Target="slide10.xml"/><Relationship Id="rId4" Type="http://schemas.openxmlformats.org/officeDocument/2006/relationships/slide" Target="slide2.xml"/><Relationship Id="rId9" Type="http://schemas.openxmlformats.org/officeDocument/2006/relationships/slide" Target="slide7.xml"/><Relationship Id="rId14" Type="http://schemas.openxmlformats.org/officeDocument/2006/relationships/slide" Target="slide1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TgsV-kLzZ_c?feature=oembed" TargetMode="External"/><Relationship Id="rId5" Type="http://schemas.openxmlformats.org/officeDocument/2006/relationships/image" Target="../media/image11.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2.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2.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8.png"/><Relationship Id="rId5" Type="http://schemas.openxmlformats.org/officeDocument/2006/relationships/image" Target="../media/image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9.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7.png"/><Relationship Id="rId5" Type="http://schemas.openxmlformats.org/officeDocument/2006/relationships/image" Target="../media/image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jord&#10;&#10;Automatisk genereret beskrivelse">
            <a:extLst>
              <a:ext uri="{FF2B5EF4-FFF2-40B4-BE49-F238E27FC236}">
                <a16:creationId xmlns:a16="http://schemas.microsoft.com/office/drawing/2014/main" id="{6CA3A03B-0B08-4D96-9FF8-2A8C9AFD71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Billede 8" descr="Et billede, der indeholder tekst&#10;&#10;Automatisk genereret beskrivelse">
            <a:extLst>
              <a:ext uri="{FF2B5EF4-FFF2-40B4-BE49-F238E27FC236}">
                <a16:creationId xmlns:a16="http://schemas.microsoft.com/office/drawing/2014/main" id="{A16B63EF-A176-473A-B3B5-94A4FCE67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66022" y="3960384"/>
            <a:ext cx="712807" cy="2649965"/>
          </a:xfrm>
          <a:prstGeom prst="rect">
            <a:avLst/>
          </a:prstGeom>
        </p:spPr>
      </p:pic>
      <p:sp>
        <p:nvSpPr>
          <p:cNvPr id="10" name="Tekstfelt 9">
            <a:extLst>
              <a:ext uri="{FF2B5EF4-FFF2-40B4-BE49-F238E27FC236}">
                <a16:creationId xmlns:a16="http://schemas.microsoft.com/office/drawing/2014/main" id="{BADB9531-8430-4DA9-B54A-EDF9C1E509F3}"/>
              </a:ext>
            </a:extLst>
          </p:cNvPr>
          <p:cNvSpPr txBox="1"/>
          <p:nvPr/>
        </p:nvSpPr>
        <p:spPr>
          <a:xfrm>
            <a:off x="413655" y="0"/>
            <a:ext cx="10338611" cy="6801862"/>
          </a:xfrm>
          <a:prstGeom prst="rect">
            <a:avLst/>
          </a:prstGeom>
          <a:noFill/>
        </p:spPr>
        <p:txBody>
          <a:bodyPr wrap="square" rtlCol="0">
            <a:spAutoFit/>
          </a:bodyPr>
          <a:lstStyle/>
          <a:p>
            <a:r>
              <a:rPr lang="de-DE" sz="8000" dirty="0">
                <a:solidFill>
                  <a:schemeClr val="bg1"/>
                </a:solidFill>
                <a:latin typeface="Bell MT" panose="020B0604020202020204" pitchFamily="18" charset="0"/>
              </a:rPr>
              <a:t>Wir decken </a:t>
            </a:r>
          </a:p>
          <a:p>
            <a:r>
              <a:rPr lang="de-DE" sz="8000" dirty="0">
                <a:solidFill>
                  <a:schemeClr val="bg1"/>
                </a:solidFill>
                <a:latin typeface="Bell MT" panose="020B0604020202020204" pitchFamily="18" charset="0"/>
              </a:rPr>
              <a:t>        den Tisch</a:t>
            </a:r>
            <a:endParaRPr lang="da-DK" sz="800" dirty="0">
              <a:solidFill>
                <a:schemeClr val="bg1"/>
              </a:solidFill>
              <a:latin typeface="Bell MT" panose="020B0604020202020204" pitchFamily="18" charset="0"/>
            </a:endParaRPr>
          </a:p>
          <a:p>
            <a:r>
              <a:rPr lang="da-DK" sz="2800" u="sng" dirty="0">
                <a:solidFill>
                  <a:schemeClr val="bg1"/>
                </a:solidFill>
                <a:latin typeface="Bell MT" panose="020B0604020202020204" pitchFamily="18" charset="0"/>
              </a:rPr>
              <a:t>Indholdsfortegnelse</a:t>
            </a:r>
          </a:p>
          <a:p>
            <a:endParaRPr lang="da-DK" sz="800" u="sng" dirty="0">
              <a:solidFill>
                <a:schemeClr val="bg1"/>
              </a:solidFill>
              <a:latin typeface="Bell MT" panose="020B0604020202020204" pitchFamily="18" charset="0"/>
            </a:endParaRPr>
          </a:p>
          <a:p>
            <a:r>
              <a:rPr lang="da-DK" sz="2000" dirty="0">
                <a:solidFill>
                  <a:schemeClr val="bg1"/>
                </a:solidFill>
                <a:latin typeface="Bell MT" panose="020B0604020202020204" pitchFamily="18" charset="0"/>
              </a:rPr>
              <a:t>Side 1: forside</a:t>
            </a:r>
          </a:p>
          <a:p>
            <a:r>
              <a:rPr lang="da-DK" sz="2000" dirty="0">
                <a:solidFill>
                  <a:schemeClr val="bg1"/>
                </a:solidFill>
                <a:latin typeface="Bell MT" panose="020B0604020202020204" pitchFamily="18" charset="0"/>
              </a:rPr>
              <a:t>Side 2: </a:t>
            </a:r>
            <a:r>
              <a:rPr lang="de-DE" sz="2000" dirty="0">
                <a:solidFill>
                  <a:schemeClr val="bg1"/>
                </a:solidFill>
                <a:latin typeface="Bell MT" panose="020B0604020202020204" pitchFamily="18" charset="0"/>
                <a:hlinkClick r:id="rId4" action="ppaction://hlinksldjump">
                  <a:extLst>
                    <a:ext uri="{A12FA001-AC4F-418D-AE19-62706E023703}">
                      <ahyp:hlinkClr xmlns:ahyp="http://schemas.microsoft.com/office/drawing/2018/hyperlinkcolor" val="tx"/>
                    </a:ext>
                  </a:extLst>
                </a:hlinkClick>
              </a:rPr>
              <a:t>Tisch deck dich </a:t>
            </a:r>
            <a:r>
              <a:rPr lang="da-DK" sz="2000" dirty="0">
                <a:solidFill>
                  <a:schemeClr val="bg1"/>
                </a:solidFill>
                <a:latin typeface="Bell MT" panose="020B0604020202020204" pitchFamily="18" charset="0"/>
                <a:hlinkClick r:id="rId4" action="ppaction://hlinksldjump">
                  <a:extLst>
                    <a:ext uri="{A12FA001-AC4F-418D-AE19-62706E023703}">
                      <ahyp:hlinkClr xmlns:ahyp="http://schemas.microsoft.com/office/drawing/2018/hyperlinkcolor" val="tx"/>
                    </a:ext>
                  </a:extLst>
                </a:hlinkClick>
              </a:rPr>
              <a:t>– Ordbog </a:t>
            </a:r>
            <a:r>
              <a:rPr lang="da-DK" sz="2000" dirty="0">
                <a:solidFill>
                  <a:schemeClr val="bg1"/>
                </a:solidFill>
                <a:latin typeface="Bell MT" panose="020B0604020202020204" pitchFamily="18" charset="0"/>
              </a:rPr>
              <a:t>(hæfte s. 2-3)</a:t>
            </a:r>
          </a:p>
          <a:p>
            <a:r>
              <a:rPr lang="da-DK" sz="2000" dirty="0">
                <a:solidFill>
                  <a:schemeClr val="bg1"/>
                </a:solidFill>
                <a:latin typeface="Bell MT" panose="020B0604020202020204" pitchFamily="18" charset="0"/>
              </a:rPr>
              <a:t>Side 3: </a:t>
            </a:r>
            <a:r>
              <a:rPr lang="de-DE" sz="2000" dirty="0">
                <a:solidFill>
                  <a:schemeClr val="bg1"/>
                </a:solidFill>
                <a:latin typeface="Bell MT" panose="020B0604020202020204" pitchFamily="18" charset="0"/>
                <a:hlinkClick r:id="rId5" action="ppaction://hlinksldjump">
                  <a:extLst>
                    <a:ext uri="{A12FA001-AC4F-418D-AE19-62706E023703}">
                      <ahyp:hlinkClr xmlns:ahyp="http://schemas.microsoft.com/office/drawing/2018/hyperlinkcolor" val="tx"/>
                    </a:ext>
                  </a:extLst>
                </a:hlinkClick>
              </a:rPr>
              <a:t>Räume auf im Küchenschrank </a:t>
            </a:r>
            <a:r>
              <a:rPr lang="de-DE" sz="2000" dirty="0">
                <a:solidFill>
                  <a:schemeClr val="bg1"/>
                </a:solidFill>
                <a:latin typeface="Bell MT" panose="020B0604020202020204" pitchFamily="18" charset="0"/>
              </a:rPr>
              <a:t>(</a:t>
            </a:r>
            <a:r>
              <a:rPr lang="da-DK" sz="2000" dirty="0">
                <a:solidFill>
                  <a:schemeClr val="bg1"/>
                </a:solidFill>
                <a:latin typeface="Bell MT" panose="020B0604020202020204" pitchFamily="18" charset="0"/>
              </a:rPr>
              <a:t>hæfte</a:t>
            </a:r>
            <a:r>
              <a:rPr lang="de-DE" sz="2000" dirty="0">
                <a:solidFill>
                  <a:schemeClr val="bg1"/>
                </a:solidFill>
                <a:latin typeface="Bell MT" panose="020B0604020202020204" pitchFamily="18" charset="0"/>
              </a:rPr>
              <a:t> s. 4)</a:t>
            </a:r>
          </a:p>
          <a:p>
            <a:r>
              <a:rPr lang="da-DK" sz="2000" dirty="0">
                <a:solidFill>
                  <a:schemeClr val="bg1"/>
                </a:solidFill>
                <a:latin typeface="Bell MT" panose="020B0604020202020204" pitchFamily="18" charset="0"/>
              </a:rPr>
              <a:t>Side 4: </a:t>
            </a:r>
            <a:r>
              <a:rPr lang="da-DK" sz="2000" dirty="0">
                <a:solidFill>
                  <a:schemeClr val="bg1"/>
                </a:solidFill>
                <a:latin typeface="Bell MT" panose="020B0604020202020204" pitchFamily="18" charset="0"/>
                <a:hlinkClick r:id="rId6" action="ppaction://hlinksldjump">
                  <a:extLst>
                    <a:ext uri="{A12FA001-AC4F-418D-AE19-62706E023703}">
                      <ahyp:hlinkClr xmlns:ahyp="http://schemas.microsoft.com/office/drawing/2018/hyperlinkcolor" val="tx"/>
                    </a:ext>
                  </a:extLst>
                </a:hlinkClick>
              </a:rPr>
              <a:t>Am </a:t>
            </a:r>
            <a:r>
              <a:rPr lang="de-DE" sz="2000" dirty="0">
                <a:solidFill>
                  <a:schemeClr val="bg1"/>
                </a:solidFill>
                <a:latin typeface="Bell MT" panose="020B0604020202020204" pitchFamily="18" charset="0"/>
                <a:hlinkClick r:id="rId6" action="ppaction://hlinksldjump">
                  <a:extLst>
                    <a:ext uri="{A12FA001-AC4F-418D-AE19-62706E023703}">
                      <ahyp:hlinkClr xmlns:ahyp="http://schemas.microsoft.com/office/drawing/2018/hyperlinkcolor" val="tx"/>
                    </a:ext>
                  </a:extLst>
                </a:hlinkClick>
              </a:rPr>
              <a:t>Tisch sitzen </a:t>
            </a:r>
            <a:r>
              <a:rPr lang="da-DK" sz="2000" dirty="0">
                <a:solidFill>
                  <a:schemeClr val="bg1"/>
                </a:solidFill>
                <a:latin typeface="Bell MT" panose="020B0604020202020204" pitchFamily="18" charset="0"/>
                <a:hlinkClick r:id="rId6" action="ppaction://hlinksldjump">
                  <a:extLst>
                    <a:ext uri="{A12FA001-AC4F-418D-AE19-62706E023703}">
                      <ahyp:hlinkClr xmlns:ahyp="http://schemas.microsoft.com/office/drawing/2018/hyperlinkcolor" val="tx"/>
                    </a:ext>
                  </a:extLst>
                </a:hlinkClick>
              </a:rPr>
              <a:t>(Labyrint)</a:t>
            </a:r>
            <a:r>
              <a:rPr lang="da-DK" sz="2000" dirty="0">
                <a:solidFill>
                  <a:schemeClr val="bg1"/>
                </a:solidFill>
                <a:latin typeface="Bell MT" panose="020B0604020202020204" pitchFamily="18" charset="0"/>
              </a:rPr>
              <a:t> (hæfte s. 5)</a:t>
            </a:r>
          </a:p>
          <a:p>
            <a:r>
              <a:rPr lang="da-DK" sz="2000" dirty="0">
                <a:solidFill>
                  <a:schemeClr val="bg1"/>
                </a:solidFill>
                <a:latin typeface="Bell MT" panose="020B0604020202020204" pitchFamily="18" charset="0"/>
              </a:rPr>
              <a:t>Side 5: </a:t>
            </a:r>
            <a:r>
              <a:rPr lang="da-DK" sz="2000" dirty="0">
                <a:solidFill>
                  <a:schemeClr val="bg1"/>
                </a:solidFill>
                <a:latin typeface="Bell MT" panose="020B0604020202020204" pitchFamily="18" charset="0"/>
                <a:hlinkClick r:id="rId7" action="ppaction://hlinksldjump">
                  <a:extLst>
                    <a:ext uri="{A12FA001-AC4F-418D-AE19-62706E023703}">
                      <ahyp:hlinkClr xmlns:ahyp="http://schemas.microsoft.com/office/drawing/2018/hyperlinkcolor" val="tx"/>
                    </a:ext>
                  </a:extLst>
                </a:hlinkClick>
              </a:rPr>
              <a:t>Ordjagt – finde ord i stavelserne</a:t>
            </a:r>
            <a:r>
              <a:rPr lang="da-DK" sz="2000" dirty="0">
                <a:solidFill>
                  <a:schemeClr val="bg1"/>
                </a:solidFill>
                <a:latin typeface="Bell MT" panose="020B0604020202020204" pitchFamily="18" charset="0"/>
              </a:rPr>
              <a:t> (hæfte s. 6)</a:t>
            </a:r>
          </a:p>
          <a:p>
            <a:r>
              <a:rPr lang="da-DK" sz="2000" dirty="0">
                <a:solidFill>
                  <a:schemeClr val="bg1"/>
                </a:solidFill>
                <a:latin typeface="Bell MT" panose="020B0604020202020204" pitchFamily="18" charset="0"/>
              </a:rPr>
              <a:t>Side 6: </a:t>
            </a:r>
            <a:r>
              <a:rPr lang="da-DK" sz="2000" dirty="0">
                <a:solidFill>
                  <a:schemeClr val="bg1"/>
                </a:solidFill>
                <a:latin typeface="Bell MT" panose="020B0604020202020204" pitchFamily="18" charset="0"/>
                <a:hlinkClick r:id="rId8" action="ppaction://hlinksldjump">
                  <a:extLst>
                    <a:ext uri="{A12FA001-AC4F-418D-AE19-62706E023703}">
                      <ahyp:hlinkClr xmlns:ahyp="http://schemas.microsoft.com/office/drawing/2018/hyperlinkcolor" val="tx"/>
                    </a:ext>
                  </a:extLst>
                </a:hlinkClick>
              </a:rPr>
              <a:t>Sætningsanalyse – video (12 min) </a:t>
            </a:r>
            <a:r>
              <a:rPr lang="da-DK" sz="2000" dirty="0">
                <a:solidFill>
                  <a:schemeClr val="bg1"/>
                </a:solidFill>
                <a:latin typeface="Bell MT" panose="020B0604020202020204" pitchFamily="18" charset="0"/>
              </a:rPr>
              <a:t>(hæfte s. 7)</a:t>
            </a:r>
          </a:p>
          <a:p>
            <a:r>
              <a:rPr lang="da-DK" sz="2000" dirty="0">
                <a:solidFill>
                  <a:schemeClr val="bg1"/>
                </a:solidFill>
                <a:latin typeface="Bell MT" panose="020B0604020202020204" pitchFamily="18" charset="0"/>
              </a:rPr>
              <a:t>Side 7-9: </a:t>
            </a:r>
            <a:r>
              <a:rPr lang="da-DK" sz="2000" dirty="0">
                <a:solidFill>
                  <a:schemeClr val="bg1"/>
                </a:solidFill>
                <a:latin typeface="Bell MT" panose="020B0604020202020204" pitchFamily="18" charset="0"/>
                <a:hlinkClick r:id="rId9" action="ppaction://hlinksldjump">
                  <a:extLst>
                    <a:ext uri="{A12FA001-AC4F-418D-AE19-62706E023703}">
                      <ahyp:hlinkClr xmlns:ahyp="http://schemas.microsoft.com/office/drawing/2018/hyperlinkcolor" val="tx"/>
                    </a:ext>
                  </a:extLst>
                </a:hlinkClick>
              </a:rPr>
              <a:t>Det bestemte kendeord – sætningsanalyse </a:t>
            </a:r>
            <a:r>
              <a:rPr lang="da-DK" sz="2000" dirty="0">
                <a:solidFill>
                  <a:schemeClr val="bg1"/>
                </a:solidFill>
                <a:latin typeface="Bell MT" panose="020B0604020202020204" pitchFamily="18" charset="0"/>
              </a:rPr>
              <a:t>(hæfte s. 7-8)</a:t>
            </a:r>
          </a:p>
          <a:p>
            <a:r>
              <a:rPr lang="da-DK" sz="2000" dirty="0">
                <a:solidFill>
                  <a:schemeClr val="bg1"/>
                </a:solidFill>
                <a:latin typeface="Bell MT" panose="020B0604020202020204" pitchFamily="18" charset="0"/>
              </a:rPr>
              <a:t>Side 10-11: </a:t>
            </a:r>
            <a:r>
              <a:rPr lang="da-DK" sz="2000" dirty="0">
                <a:solidFill>
                  <a:schemeClr val="bg1"/>
                </a:solidFill>
                <a:latin typeface="Bell MT" panose="020B0604020202020204" pitchFamily="18" charset="0"/>
                <a:hlinkClick r:id="rId10" action="ppaction://hlinksldjump">
                  <a:extLst>
                    <a:ext uri="{A12FA001-AC4F-418D-AE19-62706E023703}">
                      <ahyp:hlinkClr xmlns:ahyp="http://schemas.microsoft.com/office/drawing/2018/hyperlinkcolor" val="tx"/>
                    </a:ext>
                  </a:extLst>
                </a:hlinkClick>
              </a:rPr>
              <a:t>Det ubestemte kendeord – sætningsanalyse</a:t>
            </a:r>
            <a:r>
              <a:rPr lang="da-DK" sz="2000" dirty="0">
                <a:solidFill>
                  <a:schemeClr val="bg1"/>
                </a:solidFill>
                <a:latin typeface="Bell MT" panose="020B0604020202020204" pitchFamily="18" charset="0"/>
              </a:rPr>
              <a:t> (hæfte s. 9)</a:t>
            </a:r>
          </a:p>
          <a:p>
            <a:r>
              <a:rPr lang="da-DK" sz="2000" dirty="0">
                <a:solidFill>
                  <a:schemeClr val="bg1"/>
                </a:solidFill>
                <a:latin typeface="Bell MT" panose="020B0604020202020204" pitchFamily="18" charset="0"/>
              </a:rPr>
              <a:t>Side 12: </a:t>
            </a:r>
            <a:r>
              <a:rPr lang="de-DE" sz="2000" dirty="0">
                <a:solidFill>
                  <a:schemeClr val="bg1"/>
                </a:solidFill>
                <a:latin typeface="Bell MT" panose="020B0604020202020204" pitchFamily="18" charset="0"/>
                <a:hlinkClick r:id="rId11" action="ppaction://hlinksldjump">
                  <a:extLst>
                    <a:ext uri="{A12FA001-AC4F-418D-AE19-62706E023703}">
                      <ahyp:hlinkClr xmlns:ahyp="http://schemas.microsoft.com/office/drawing/2018/hyperlinkcolor" val="tx"/>
                    </a:ext>
                  </a:extLst>
                </a:hlinkClick>
              </a:rPr>
              <a:t>Hanna deckt den Tisch </a:t>
            </a:r>
            <a:r>
              <a:rPr lang="da-DK" sz="2000" dirty="0">
                <a:solidFill>
                  <a:schemeClr val="bg1"/>
                </a:solidFill>
                <a:latin typeface="Bell MT" panose="020B0604020202020204" pitchFamily="18" charset="0"/>
                <a:hlinkClick r:id="rId11" action="ppaction://hlinksldjump">
                  <a:extLst>
                    <a:ext uri="{A12FA001-AC4F-418D-AE19-62706E023703}">
                      <ahyp:hlinkClr xmlns:ahyp="http://schemas.microsoft.com/office/drawing/2018/hyperlinkcolor" val="tx"/>
                    </a:ext>
                  </a:extLst>
                </a:hlinkClick>
              </a:rPr>
              <a:t>(lytte/læse/male)</a:t>
            </a:r>
            <a:r>
              <a:rPr lang="da-DK" sz="2000" dirty="0">
                <a:solidFill>
                  <a:schemeClr val="bg1"/>
                </a:solidFill>
                <a:latin typeface="Bell MT" panose="020B0604020202020204" pitchFamily="18" charset="0"/>
              </a:rPr>
              <a:t> (hæfte s. 10)</a:t>
            </a:r>
            <a:r>
              <a:rPr lang="de-DE" sz="2000" dirty="0">
                <a:solidFill>
                  <a:schemeClr val="bg1"/>
                </a:solidFill>
                <a:latin typeface="Bell MT" panose="020B0604020202020204" pitchFamily="18" charset="0"/>
              </a:rPr>
              <a:t> </a:t>
            </a:r>
          </a:p>
          <a:p>
            <a:r>
              <a:rPr lang="de-DE" sz="2000" dirty="0">
                <a:solidFill>
                  <a:schemeClr val="bg1"/>
                </a:solidFill>
                <a:latin typeface="Bell MT" panose="020B0604020202020204" pitchFamily="18" charset="0"/>
              </a:rPr>
              <a:t>Side 13: </a:t>
            </a:r>
            <a:r>
              <a:rPr lang="da-DK" sz="2000" dirty="0">
                <a:solidFill>
                  <a:schemeClr val="bg1"/>
                </a:solidFill>
                <a:latin typeface="Bell MT" panose="020B0604020202020204" pitchFamily="18" charset="0"/>
                <a:hlinkClick r:id="rId12" action="ppaction://hlinksldjump">
                  <a:extLst>
                    <a:ext uri="{A12FA001-AC4F-418D-AE19-62706E023703}">
                      <ahyp:hlinkClr xmlns:ahyp="http://schemas.microsoft.com/office/drawing/2018/hyperlinkcolor" val="tx"/>
                    </a:ext>
                  </a:extLst>
                </a:hlinkClick>
              </a:rPr>
              <a:t>Verber ved </a:t>
            </a:r>
            <a:r>
              <a:rPr lang="de-DE" sz="2000" dirty="0">
                <a:solidFill>
                  <a:schemeClr val="bg1"/>
                </a:solidFill>
                <a:latin typeface="Bell MT" panose="020B0604020202020204" pitchFamily="18" charset="0"/>
                <a:hlinkClick r:id="rId12" action="ppaction://hlinksldjump">
                  <a:extLst>
                    <a:ext uri="{A12FA001-AC4F-418D-AE19-62706E023703}">
                      <ahyp:hlinkClr xmlns:ahyp="http://schemas.microsoft.com/office/drawing/2018/hyperlinkcolor" val="tx"/>
                    </a:ext>
                  </a:extLst>
                </a:hlinkClick>
              </a:rPr>
              <a:t>bordet</a:t>
            </a:r>
            <a:r>
              <a:rPr lang="de-DE" sz="2000" dirty="0">
                <a:solidFill>
                  <a:schemeClr val="bg1"/>
                </a:solidFill>
                <a:latin typeface="Bell MT" panose="020B0604020202020204" pitchFamily="18" charset="0"/>
              </a:rPr>
              <a:t> (</a:t>
            </a:r>
            <a:r>
              <a:rPr lang="da-DK" sz="2000" dirty="0">
                <a:solidFill>
                  <a:schemeClr val="bg1"/>
                </a:solidFill>
                <a:latin typeface="Bell MT" panose="020B0604020202020204" pitchFamily="18" charset="0"/>
              </a:rPr>
              <a:t>hæfte</a:t>
            </a:r>
            <a:r>
              <a:rPr lang="de-DE" sz="2000" dirty="0">
                <a:solidFill>
                  <a:schemeClr val="bg1"/>
                </a:solidFill>
                <a:latin typeface="Bell MT" panose="020B0604020202020204" pitchFamily="18" charset="0"/>
              </a:rPr>
              <a:t> s. 11)</a:t>
            </a:r>
          </a:p>
          <a:p>
            <a:r>
              <a:rPr lang="da-DK" sz="2000" dirty="0">
                <a:solidFill>
                  <a:schemeClr val="bg1"/>
                </a:solidFill>
                <a:latin typeface="Bell MT" panose="020B0604020202020204" pitchFamily="18" charset="0"/>
              </a:rPr>
              <a:t>Side 14: </a:t>
            </a:r>
            <a:r>
              <a:rPr lang="de-DE" sz="2000" dirty="0">
                <a:solidFill>
                  <a:schemeClr val="bg1"/>
                </a:solidFill>
                <a:latin typeface="Bell MT" panose="020B0604020202020204" pitchFamily="18" charset="0"/>
                <a:hlinkClick r:id="rId13" action="ppaction://hlinksldjump">
                  <a:extLst>
                    <a:ext uri="{A12FA001-AC4F-418D-AE19-62706E023703}">
                      <ahyp:hlinkClr xmlns:ahyp="http://schemas.microsoft.com/office/drawing/2018/hyperlinkcolor" val="tx"/>
                    </a:ext>
                  </a:extLst>
                </a:hlinkClick>
              </a:rPr>
              <a:t>Schiffe</a:t>
            </a:r>
            <a:r>
              <a:rPr lang="da-DK" sz="2000" dirty="0">
                <a:solidFill>
                  <a:schemeClr val="bg1"/>
                </a:solidFill>
                <a:latin typeface="Bell MT" panose="020B0604020202020204" pitchFamily="18" charset="0"/>
                <a:hlinkClick r:id="rId13" action="ppaction://hlinksldjump">
                  <a:extLst>
                    <a:ext uri="{A12FA001-AC4F-418D-AE19-62706E023703}">
                      <ahyp:hlinkClr xmlns:ahyp="http://schemas.microsoft.com/office/drawing/2018/hyperlinkcolor" val="tx"/>
                    </a:ext>
                  </a:extLst>
                </a:hlinkClick>
              </a:rPr>
              <a:t> versenken (</a:t>
            </a:r>
            <a:r>
              <a:rPr lang="de-DE" sz="2000" dirty="0">
                <a:solidFill>
                  <a:schemeClr val="bg1"/>
                </a:solidFill>
                <a:latin typeface="Bell MT" panose="020B0604020202020204" pitchFamily="18" charset="0"/>
                <a:hlinkClick r:id="rId13" action="ppaction://hlinksldjump">
                  <a:extLst>
                    <a:ext uri="{A12FA001-AC4F-418D-AE19-62706E023703}">
                      <ahyp:hlinkClr xmlns:ahyp="http://schemas.microsoft.com/office/drawing/2018/hyperlinkcolor" val="tx"/>
                    </a:ext>
                  </a:extLst>
                </a:hlinkClick>
              </a:rPr>
              <a:t>Spiel</a:t>
            </a:r>
            <a:r>
              <a:rPr lang="da-DK" sz="2000" dirty="0">
                <a:solidFill>
                  <a:schemeClr val="bg1"/>
                </a:solidFill>
                <a:latin typeface="Bell MT" panose="020B0604020202020204" pitchFamily="18" charset="0"/>
                <a:hlinkClick r:id="rId13" action="ppaction://hlinksldjump">
                  <a:extLst>
                    <a:ext uri="{A12FA001-AC4F-418D-AE19-62706E023703}">
                      <ahyp:hlinkClr xmlns:ahyp="http://schemas.microsoft.com/office/drawing/2018/hyperlinkcolor" val="tx"/>
                    </a:ext>
                  </a:extLst>
                </a:hlinkClick>
              </a:rPr>
              <a:t>)</a:t>
            </a:r>
            <a:r>
              <a:rPr lang="da-DK" sz="2000" dirty="0">
                <a:solidFill>
                  <a:schemeClr val="bg1"/>
                </a:solidFill>
                <a:latin typeface="Bell MT" panose="020B0604020202020204" pitchFamily="18" charset="0"/>
              </a:rPr>
              <a:t> (hæfte s. 12) </a:t>
            </a:r>
          </a:p>
          <a:p>
            <a:r>
              <a:rPr lang="da-DK" sz="2000" dirty="0">
                <a:solidFill>
                  <a:schemeClr val="bg1"/>
                </a:solidFill>
                <a:latin typeface="Bell MT" panose="020B0604020202020204" pitchFamily="18" charset="0"/>
              </a:rPr>
              <a:t>Side 15-19:  </a:t>
            </a:r>
            <a:r>
              <a:rPr lang="da-DK" sz="2000" dirty="0">
                <a:solidFill>
                  <a:schemeClr val="bg1"/>
                </a:solidFill>
                <a:latin typeface="Bell MT" panose="020B0604020202020204" pitchFamily="18" charset="0"/>
                <a:hlinkClick r:id="rId14" action="ppaction://hlinksldjump">
                  <a:extLst>
                    <a:ext uri="{A12FA001-AC4F-418D-AE19-62706E023703}">
                      <ahyp:hlinkClr xmlns:ahyp="http://schemas.microsoft.com/office/drawing/2018/hyperlinkcolor" val="tx"/>
                    </a:ext>
                  </a:extLst>
                </a:hlinkClick>
              </a:rPr>
              <a:t>Hvordan ser dugen ud? </a:t>
            </a:r>
            <a:r>
              <a:rPr lang="da-DK" sz="2000" dirty="0">
                <a:solidFill>
                  <a:schemeClr val="bg1"/>
                </a:solidFill>
                <a:latin typeface="Bell MT" panose="020B0604020202020204" pitchFamily="18" charset="0"/>
              </a:rPr>
              <a:t>(hæfte s. 14)</a:t>
            </a:r>
          </a:p>
        </p:txBody>
      </p:sp>
      <p:pic>
        <p:nvPicPr>
          <p:cNvPr id="6" name="Billede 5">
            <a:extLst>
              <a:ext uri="{FF2B5EF4-FFF2-40B4-BE49-F238E27FC236}">
                <a16:creationId xmlns:a16="http://schemas.microsoft.com/office/drawing/2014/main" id="{7D2AA395-FD6D-4031-A530-20DCE293DB16}"/>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102444">
            <a:off x="9226073" y="5066987"/>
            <a:ext cx="1438760" cy="2319081"/>
          </a:xfrm>
          <a:prstGeom prst="rect">
            <a:avLst/>
          </a:prstGeom>
          <a:effectLst>
            <a:outerShdw blurRad="50800" dist="101600" dir="16500000" algn="bl" rotWithShape="0">
              <a:prstClr val="black">
                <a:alpha val="40000"/>
              </a:prstClr>
            </a:outerShdw>
          </a:effectLst>
        </p:spPr>
      </p:pic>
      <p:pic>
        <p:nvPicPr>
          <p:cNvPr id="7" name="Billede 6">
            <a:extLst>
              <a:ext uri="{FF2B5EF4-FFF2-40B4-BE49-F238E27FC236}">
                <a16:creationId xmlns:a16="http://schemas.microsoft.com/office/drawing/2014/main" id="{534EC227-AE96-440E-891E-81E185D18B4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17463876">
            <a:off x="11452579" y="1900772"/>
            <a:ext cx="1438760" cy="2319081"/>
          </a:xfrm>
          <a:prstGeom prst="rect">
            <a:avLst/>
          </a:prstGeom>
          <a:effectLst>
            <a:outerShdw blurRad="50800" dist="101600" dir="16500000" algn="bl" rotWithShape="0">
              <a:prstClr val="black">
                <a:alpha val="40000"/>
              </a:prstClr>
            </a:outerShdw>
          </a:effectLst>
        </p:spPr>
      </p:pic>
    </p:spTree>
    <p:extLst>
      <p:ext uri="{BB962C8B-B14F-4D97-AF65-F5344CB8AC3E}">
        <p14:creationId xmlns:p14="http://schemas.microsoft.com/office/powerpoint/2010/main" val="733262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7" name="Billede 6" descr="Et billede, der indeholder indendørs, adskillige&#10;&#10;Automatisk genereret beskrivelse">
            <a:extLst>
              <a:ext uri="{FF2B5EF4-FFF2-40B4-BE49-F238E27FC236}">
                <a16:creationId xmlns:a16="http://schemas.microsoft.com/office/drawing/2014/main" id="{B9CEAC6D-7DDC-4EED-9F42-054FECF28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790" y="1228237"/>
            <a:ext cx="5486875" cy="4945809"/>
          </a:xfrm>
          <a:prstGeom prst="rect">
            <a:avLst/>
          </a:prstGeom>
          <a:effectLst>
            <a:outerShdw blurRad="50800" dist="76200" dir="2700000" algn="tl" rotWithShape="0">
              <a:prstClr val="black">
                <a:alpha val="40000"/>
              </a:prstClr>
            </a:outerShdw>
          </a:effectLst>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pic>
        <p:nvPicPr>
          <p:cNvPr id="12" name="Billede 11" descr="Et billede, der indeholder krydsord&#10;&#10;Automatisk genereret beskrivelse">
            <a:extLst>
              <a:ext uri="{FF2B5EF4-FFF2-40B4-BE49-F238E27FC236}">
                <a16:creationId xmlns:a16="http://schemas.microsoft.com/office/drawing/2014/main" id="{0DBFDA85-2F67-4897-9CC4-7F55588CFA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8248" y="3891054"/>
            <a:ext cx="5880962" cy="1369822"/>
          </a:xfrm>
          <a:prstGeom prst="rect">
            <a:avLst/>
          </a:prstGeom>
          <a:effectLst>
            <a:outerShdw blurRad="50800" dist="76200" dir="2700000" algn="tl" rotWithShape="0">
              <a:prstClr val="black">
                <a:alpha val="40000"/>
              </a:prstClr>
            </a:outerShdw>
          </a:effectLst>
        </p:spPr>
      </p:pic>
      <p:sp>
        <p:nvSpPr>
          <p:cNvPr id="13" name="Tekstfelt 12">
            <a:extLst>
              <a:ext uri="{FF2B5EF4-FFF2-40B4-BE49-F238E27FC236}">
                <a16:creationId xmlns:a16="http://schemas.microsoft.com/office/drawing/2014/main" id="{15600F99-F93D-4613-ACF2-ED3B0EDE2D1A}"/>
              </a:ext>
            </a:extLst>
          </p:cNvPr>
          <p:cNvSpPr txBox="1"/>
          <p:nvPr/>
        </p:nvSpPr>
        <p:spPr>
          <a:xfrm>
            <a:off x="413656" y="0"/>
            <a:ext cx="10195250" cy="1323439"/>
          </a:xfrm>
          <a:prstGeom prst="rect">
            <a:avLst/>
          </a:prstGeom>
          <a:noFill/>
          <a:effectLst>
            <a:outerShdw blurRad="50800" dist="76200" dir="2700000" algn="tl" rotWithShape="0">
              <a:prstClr val="black">
                <a:alpha val="40000"/>
              </a:prstClr>
            </a:outerShdw>
          </a:effectLst>
        </p:spPr>
        <p:txBody>
          <a:bodyPr wrap="square" rtlCol="0">
            <a:spAutoFit/>
          </a:bodyPr>
          <a:lstStyle/>
          <a:p>
            <a:r>
              <a:rPr lang="de-DE" sz="8000" dirty="0">
                <a:solidFill>
                  <a:schemeClr val="bg1"/>
                </a:solidFill>
                <a:latin typeface="Bell MT" panose="020B0604020202020204" pitchFamily="18" charset="0"/>
              </a:rPr>
              <a:t>Tisch deck dich </a:t>
            </a:r>
            <a:r>
              <a:rPr lang="de-DE" sz="2400" dirty="0">
                <a:solidFill>
                  <a:schemeClr val="bg1"/>
                </a:solidFill>
                <a:latin typeface="Bell MT" panose="020B0604020202020204" pitchFamily="18" charset="0"/>
              </a:rPr>
              <a:t>Seite </a:t>
            </a:r>
            <a:r>
              <a:rPr lang="da-DK" sz="2400" dirty="0">
                <a:solidFill>
                  <a:schemeClr val="bg1"/>
                </a:solidFill>
                <a:latin typeface="Bell MT" panose="020B0604020202020204" pitchFamily="18" charset="0"/>
              </a:rPr>
              <a:t>2 und 3</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6017170" y="5418219"/>
            <a:ext cx="5375508" cy="1166327"/>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 name="Billede 2" descr="Et billede, der indeholder tekst, clipart&#10;&#10;Automatisk genereret beskrivelse">
            <a:extLst>
              <a:ext uri="{FF2B5EF4-FFF2-40B4-BE49-F238E27FC236}">
                <a16:creationId xmlns:a16="http://schemas.microsoft.com/office/drawing/2014/main" id="{352E1786-AD8A-441A-958D-C3341255E7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1047108" y="5091425"/>
            <a:ext cx="374213" cy="683954"/>
          </a:xfrm>
          <a:prstGeom prst="rect">
            <a:avLst/>
          </a:prstGeom>
          <a:effectLst>
            <a:outerShdw blurRad="50800" dist="76200" dir="2700000" algn="tl" rotWithShape="0">
              <a:prstClr val="black">
                <a:alpha val="40000"/>
              </a:prstClr>
            </a:outerShdw>
          </a:effectLst>
        </p:spPr>
      </p:pic>
      <p:pic>
        <p:nvPicPr>
          <p:cNvPr id="4" name="Billede 3">
            <a:extLst>
              <a:ext uri="{FF2B5EF4-FFF2-40B4-BE49-F238E27FC236}">
                <a16:creationId xmlns:a16="http://schemas.microsoft.com/office/drawing/2014/main" id="{E6B71DA4-4B82-4EEF-A8FA-8BCE63AD0675}"/>
              </a:ext>
            </a:extLst>
          </p:cNvPr>
          <p:cNvPicPr>
            <a:picLocks noChangeAspect="1"/>
          </p:cNvPicPr>
          <p:nvPr/>
        </p:nvPicPr>
        <p:blipFill>
          <a:blip r:embed="rId7"/>
          <a:stretch>
            <a:fillRect/>
          </a:stretch>
        </p:blipFill>
        <p:spPr>
          <a:xfrm>
            <a:off x="6017170" y="1226104"/>
            <a:ext cx="5858161" cy="2505474"/>
          </a:xfrm>
          <a:prstGeom prst="rect">
            <a:avLst/>
          </a:prstGeom>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2206794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6" y="0"/>
            <a:ext cx="10195250" cy="1323439"/>
          </a:xfrm>
          <a:prstGeom prst="rect">
            <a:avLst/>
          </a:prstGeom>
          <a:noFill/>
          <a:effectLst>
            <a:outerShdw blurRad="50800" dist="76200" dir="2700000" algn="tl" rotWithShape="0">
              <a:prstClr val="black">
                <a:alpha val="40000"/>
              </a:prstClr>
            </a:outerShdw>
          </a:effectLst>
        </p:spPr>
        <p:txBody>
          <a:bodyPr wrap="square" rtlCol="0">
            <a:spAutoFit/>
          </a:bodyPr>
          <a:lstStyle/>
          <a:p>
            <a:r>
              <a:rPr lang="de-DE" sz="8000" dirty="0">
                <a:solidFill>
                  <a:schemeClr val="bg1"/>
                </a:solidFill>
                <a:latin typeface="Bell MT" panose="020B0604020202020204" pitchFamily="18" charset="0"/>
              </a:rPr>
              <a:t>Räume auf</a:t>
            </a:r>
            <a:r>
              <a:rPr lang="da-DK" sz="8000" dirty="0">
                <a:solidFill>
                  <a:schemeClr val="bg1"/>
                </a:solidFill>
                <a:latin typeface="Bell MT" panose="020B0604020202020204" pitchFamily="18" charset="0"/>
              </a:rPr>
              <a:t>… </a:t>
            </a:r>
            <a:r>
              <a:rPr lang="da-DK" sz="2400" dirty="0" err="1">
                <a:solidFill>
                  <a:schemeClr val="bg1"/>
                </a:solidFill>
                <a:latin typeface="Bell MT" panose="020B0604020202020204" pitchFamily="18" charset="0"/>
              </a:rPr>
              <a:t>Seite</a:t>
            </a:r>
            <a:r>
              <a:rPr lang="da-DK" sz="2400" dirty="0">
                <a:solidFill>
                  <a:schemeClr val="bg1"/>
                </a:solidFill>
                <a:latin typeface="Bell MT" panose="020B0604020202020204" pitchFamily="18" charset="0"/>
              </a:rPr>
              <a:t> 4</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6760974" y="4432041"/>
            <a:ext cx="4650365" cy="2174342"/>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6" name="Billede 15" descr="Et billede, der indeholder tekst, gul, skab&#10;&#10;Automatisk genereret beskrivelse">
            <a:extLst>
              <a:ext uri="{FF2B5EF4-FFF2-40B4-BE49-F238E27FC236}">
                <a16:creationId xmlns:a16="http://schemas.microsoft.com/office/drawing/2014/main" id="{F1545F09-7D3E-4C8C-AA2D-E7CE6883F4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07" y="1174723"/>
            <a:ext cx="6417569" cy="4159535"/>
          </a:xfrm>
          <a:prstGeom prst="rect">
            <a:avLst/>
          </a:prstGeom>
          <a:effectLst>
            <a:outerShdw blurRad="50800" dist="76200" dir="2700000" algn="tl" rotWithShape="0">
              <a:prstClr val="black">
                <a:alpha val="40000"/>
              </a:prstClr>
            </a:outerShdw>
          </a:effectLst>
        </p:spPr>
      </p:pic>
      <p:pic>
        <p:nvPicPr>
          <p:cNvPr id="18" name="Billede 17">
            <a:extLst>
              <a:ext uri="{FF2B5EF4-FFF2-40B4-BE49-F238E27FC236}">
                <a16:creationId xmlns:a16="http://schemas.microsoft.com/office/drawing/2014/main" id="{2F3C521E-4A86-4B2D-86AE-F56779F2E3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45722" y="890106"/>
            <a:ext cx="5088774" cy="3327091"/>
          </a:xfrm>
          <a:prstGeom prst="rect">
            <a:avLst/>
          </a:prstGeom>
          <a:effectLst>
            <a:outerShdw blurRad="50800" dist="76200" dir="2700000" algn="tl" rotWithShape="0">
              <a:prstClr val="black">
                <a:alpha val="40000"/>
              </a:prstClr>
            </a:outerShdw>
          </a:effectLst>
        </p:spPr>
      </p:pic>
      <p:pic>
        <p:nvPicPr>
          <p:cNvPr id="20" name="Billede 19">
            <a:extLst>
              <a:ext uri="{FF2B5EF4-FFF2-40B4-BE49-F238E27FC236}">
                <a16:creationId xmlns:a16="http://schemas.microsoft.com/office/drawing/2014/main" id="{54BE6757-5D8A-4B91-A78D-3446059F9F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953" y="5432801"/>
            <a:ext cx="5624047" cy="1173582"/>
          </a:xfrm>
          <a:prstGeom prst="rect">
            <a:avLst/>
          </a:prstGeom>
          <a:effectLst>
            <a:outerShdw blurRad="50800" dist="76200" dir="2700000" algn="tl" rotWithShape="0">
              <a:prstClr val="black">
                <a:alpha val="40000"/>
              </a:prstClr>
            </a:outerShdw>
          </a:effectLst>
        </p:spPr>
      </p:pic>
      <p:pic>
        <p:nvPicPr>
          <p:cNvPr id="9" name="Billede 8" descr="Et billede, der indeholder tekst, clipart&#10;&#10;Automatisk genereret beskrivelse">
            <a:extLst>
              <a:ext uri="{FF2B5EF4-FFF2-40B4-BE49-F238E27FC236}">
                <a16:creationId xmlns:a16="http://schemas.microsoft.com/office/drawing/2014/main" id="{C02E92A7-883B-485F-ADEC-BEF92CD566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1047108" y="4217197"/>
            <a:ext cx="374213" cy="683954"/>
          </a:xfrm>
          <a:prstGeom prst="rect">
            <a:avLst/>
          </a:prstGeom>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217972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6" y="0"/>
            <a:ext cx="5343332" cy="1015663"/>
          </a:xfrm>
          <a:prstGeom prst="rect">
            <a:avLst/>
          </a:prstGeom>
          <a:noFill/>
          <a:effectLst>
            <a:outerShdw blurRad="50800" dist="76200" dir="2700000" algn="tl" rotWithShape="0">
              <a:prstClr val="black">
                <a:alpha val="40000"/>
              </a:prstClr>
            </a:outerShdw>
          </a:effectLst>
        </p:spPr>
        <p:txBody>
          <a:bodyPr wrap="square" rtlCol="0">
            <a:spAutoFit/>
          </a:bodyPr>
          <a:lstStyle/>
          <a:p>
            <a:r>
              <a:rPr lang="de-DE" sz="6000" dirty="0">
                <a:solidFill>
                  <a:schemeClr val="bg1"/>
                </a:solidFill>
                <a:latin typeface="Bell MT" panose="020B0604020202020204" pitchFamily="18" charset="0"/>
              </a:rPr>
              <a:t>Am Tisch sitzen</a:t>
            </a:r>
            <a:endParaRPr lang="de-DE" sz="2400" dirty="0">
              <a:solidFill>
                <a:schemeClr val="bg1"/>
              </a:solidFill>
              <a:latin typeface="Bell MT" panose="020B0604020202020204" pitchFamily="18" charset="0"/>
            </a:endParaRP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344147" y="1125867"/>
            <a:ext cx="4877548" cy="5498867"/>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graphicFrame>
        <p:nvGraphicFramePr>
          <p:cNvPr id="7" name="Tabel 6">
            <a:extLst>
              <a:ext uri="{FF2B5EF4-FFF2-40B4-BE49-F238E27FC236}">
                <a16:creationId xmlns:a16="http://schemas.microsoft.com/office/drawing/2014/main" id="{130B8673-8F2E-4D43-B075-EFEEDD537BB0}"/>
              </a:ext>
            </a:extLst>
          </p:cNvPr>
          <p:cNvGraphicFramePr>
            <a:graphicFrameLocks noGrp="1"/>
          </p:cNvGraphicFramePr>
          <p:nvPr>
            <p:extLst>
              <p:ext uri="{D42A27DB-BD31-4B8C-83A1-F6EECF244321}">
                <p14:modId xmlns:p14="http://schemas.microsoft.com/office/powerpoint/2010/main" val="628934582"/>
              </p:ext>
            </p:extLst>
          </p:nvPr>
        </p:nvGraphicFramePr>
        <p:xfrm>
          <a:off x="5674700" y="195942"/>
          <a:ext cx="5811282" cy="6555924"/>
        </p:xfrm>
        <a:graphic>
          <a:graphicData uri="http://schemas.openxmlformats.org/drawingml/2006/table">
            <a:tbl>
              <a:tblPr>
                <a:effectLst>
                  <a:outerShdw blurRad="50800" dist="76200" dir="2700000" algn="tl" rotWithShape="0">
                    <a:prstClr val="black">
                      <a:alpha val="40000"/>
                    </a:prstClr>
                  </a:outerShdw>
                </a:effectLst>
              </a:tblPr>
              <a:tblGrid>
                <a:gridCol w="645698">
                  <a:extLst>
                    <a:ext uri="{9D8B030D-6E8A-4147-A177-3AD203B41FA5}">
                      <a16:colId xmlns:a16="http://schemas.microsoft.com/office/drawing/2014/main" val="1979877659"/>
                    </a:ext>
                  </a:extLst>
                </a:gridCol>
                <a:gridCol w="645698">
                  <a:extLst>
                    <a:ext uri="{9D8B030D-6E8A-4147-A177-3AD203B41FA5}">
                      <a16:colId xmlns:a16="http://schemas.microsoft.com/office/drawing/2014/main" val="1998359049"/>
                    </a:ext>
                  </a:extLst>
                </a:gridCol>
                <a:gridCol w="645698">
                  <a:extLst>
                    <a:ext uri="{9D8B030D-6E8A-4147-A177-3AD203B41FA5}">
                      <a16:colId xmlns:a16="http://schemas.microsoft.com/office/drawing/2014/main" val="1455393161"/>
                    </a:ext>
                  </a:extLst>
                </a:gridCol>
                <a:gridCol w="645698">
                  <a:extLst>
                    <a:ext uri="{9D8B030D-6E8A-4147-A177-3AD203B41FA5}">
                      <a16:colId xmlns:a16="http://schemas.microsoft.com/office/drawing/2014/main" val="2607385150"/>
                    </a:ext>
                  </a:extLst>
                </a:gridCol>
                <a:gridCol w="645698">
                  <a:extLst>
                    <a:ext uri="{9D8B030D-6E8A-4147-A177-3AD203B41FA5}">
                      <a16:colId xmlns:a16="http://schemas.microsoft.com/office/drawing/2014/main" val="632045359"/>
                    </a:ext>
                  </a:extLst>
                </a:gridCol>
                <a:gridCol w="645698">
                  <a:extLst>
                    <a:ext uri="{9D8B030D-6E8A-4147-A177-3AD203B41FA5}">
                      <a16:colId xmlns:a16="http://schemas.microsoft.com/office/drawing/2014/main" val="3619060974"/>
                    </a:ext>
                  </a:extLst>
                </a:gridCol>
                <a:gridCol w="645698">
                  <a:extLst>
                    <a:ext uri="{9D8B030D-6E8A-4147-A177-3AD203B41FA5}">
                      <a16:colId xmlns:a16="http://schemas.microsoft.com/office/drawing/2014/main" val="1422935552"/>
                    </a:ext>
                  </a:extLst>
                </a:gridCol>
                <a:gridCol w="645698">
                  <a:extLst>
                    <a:ext uri="{9D8B030D-6E8A-4147-A177-3AD203B41FA5}">
                      <a16:colId xmlns:a16="http://schemas.microsoft.com/office/drawing/2014/main" val="1905379323"/>
                    </a:ext>
                  </a:extLst>
                </a:gridCol>
                <a:gridCol w="645698">
                  <a:extLst>
                    <a:ext uri="{9D8B030D-6E8A-4147-A177-3AD203B41FA5}">
                      <a16:colId xmlns:a16="http://schemas.microsoft.com/office/drawing/2014/main" val="2109835331"/>
                    </a:ext>
                  </a:extLst>
                </a:gridCol>
              </a:tblGrid>
              <a:tr h="546327">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Hose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Mond</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Schuhe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Hemd</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Blume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Haus</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Tasse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Kind</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Schule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85640891"/>
                  </a:ext>
                </a:extLst>
              </a:tr>
              <a:tr h="546327">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das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Bett</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Schwester</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der</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Becher</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Platte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Deckel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Messer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das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Glas</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Magen</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Tisch</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44315194"/>
                  </a:ext>
                </a:extLst>
              </a:tr>
              <a:tr h="546327">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Rock</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das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Bein</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Kerze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Kopf</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Fisch</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Jacke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Vogel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Uhr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Badehose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98938154"/>
                  </a:ext>
                </a:extLst>
              </a:tr>
              <a:tr h="546327">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Unterhose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Vase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Gabel</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Strümpfe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Mutter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Zunge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Haus</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Tante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Frühstück</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05416754"/>
                  </a:ext>
                </a:extLst>
              </a:tr>
              <a:tr h="546327">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Gesicht</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Brotkorb</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der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Fuß</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Pause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Wange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Regen</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Stiefel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Stunde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Gürtel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56296453"/>
                  </a:ext>
                </a:extLst>
              </a:tr>
              <a:tr h="546327">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Mittagessen</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Pfanne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Wolke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der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Schrank</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Tischdecke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Brotmesser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Flasche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Krawatte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Sonne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90409297"/>
                  </a:ext>
                </a:extLst>
              </a:tr>
              <a:tr h="546327">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Mantel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Kanne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Löffel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Serviette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Untertasse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Großeltern</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Schüssel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Vater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Tochter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0790198"/>
                  </a:ext>
                </a:extLst>
              </a:tr>
              <a:tr h="546327">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Unterricht</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Lippe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Bruder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Kleid</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das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Auge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der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Herbst</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der</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Teller</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Hüfte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Buch</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55579031"/>
                  </a:ext>
                </a:extLst>
              </a:tr>
              <a:tr h="546327">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Hund</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Frühling</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Platte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Kerze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Tasse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der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Baum</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das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Weinglas</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Topf</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Mütze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51446423"/>
                  </a:ext>
                </a:extLst>
              </a:tr>
              <a:tr h="546327">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Großvater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Tasche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Gabel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Nase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Brotkorb</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das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Messer</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der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Stuhl</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Salz und Pfeffer</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Großmutter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92793766"/>
                  </a:ext>
                </a:extLst>
              </a:tr>
              <a:tr h="546327">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Handtuch</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Glas</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Tischdecke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Winter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Schal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der</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Becher</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Pfanne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der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Teelöffel</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Sommer</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56099862"/>
                  </a:ext>
                </a:extLst>
              </a:tr>
              <a:tr h="546327">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das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Abendessen</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Löffel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Zahlen</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Katze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Sohn</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die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Kälte</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der </a:t>
                      </a:r>
                      <a:endParaRPr lang="de-DE" sz="800" kern="140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a:ln>
                            <a:noFill/>
                          </a:ln>
                          <a:solidFill>
                            <a:srgbClr val="000000"/>
                          </a:solidFill>
                          <a:effectLst/>
                          <a:latin typeface="Arial" panose="020B0604020202020204" pitchFamily="34" charset="0"/>
                        </a:rPr>
                        <a:t>Onkel</a:t>
                      </a:r>
                      <a:endParaRPr lang="de-DE" sz="800" kern="140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die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Wärme</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der </a:t>
                      </a:r>
                      <a:endParaRPr lang="de-DE" sz="800" kern="1400" dirty="0">
                        <a:ln>
                          <a:noFill/>
                        </a:ln>
                        <a:solidFill>
                          <a:srgbClr val="000000"/>
                        </a:solidFill>
                        <a:effectLst/>
                        <a:latin typeface="Calibri" panose="020F0502020204030204" pitchFamily="34" charset="0"/>
                      </a:endParaRPr>
                    </a:p>
                    <a:p>
                      <a:pPr marR="0" indent="0" algn="ctr" rtl="0">
                        <a:lnSpc>
                          <a:spcPct val="119000"/>
                        </a:lnSpc>
                        <a:spcBef>
                          <a:spcPts val="0"/>
                        </a:spcBef>
                        <a:spcAft>
                          <a:spcPts val="0"/>
                        </a:spcAft>
                      </a:pPr>
                      <a:r>
                        <a:rPr lang="de-DE" sz="800" kern="1400" dirty="0">
                          <a:ln>
                            <a:noFill/>
                          </a:ln>
                          <a:solidFill>
                            <a:srgbClr val="000000"/>
                          </a:solidFill>
                          <a:effectLst/>
                          <a:latin typeface="Arial" panose="020B0604020202020204" pitchFamily="34" charset="0"/>
                        </a:rPr>
                        <a:t>Fußball</a:t>
                      </a:r>
                      <a:endParaRPr lang="de-DE" sz="800" kern="1400" dirty="0">
                        <a:ln>
                          <a:noFill/>
                        </a:ln>
                        <a:solidFill>
                          <a:srgbClr val="000000"/>
                        </a:solidFill>
                        <a:effectLst/>
                        <a:latin typeface="Calibri" panose="020F0502020204030204" pitchFamily="34" charset="0"/>
                      </a:endParaRPr>
                    </a:p>
                  </a:txBody>
                  <a:tcPr marL="21159" marR="21159" marT="21159" marB="211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81663580"/>
                  </a:ext>
                </a:extLst>
              </a:tr>
            </a:tbl>
          </a:graphicData>
        </a:graphic>
      </p:graphicFrame>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10" name="Pil: nedad 9">
            <a:extLst>
              <a:ext uri="{FF2B5EF4-FFF2-40B4-BE49-F238E27FC236}">
                <a16:creationId xmlns:a16="http://schemas.microsoft.com/office/drawing/2014/main" id="{CDF24940-2EC6-4372-A78D-2CD7265EF502}"/>
              </a:ext>
            </a:extLst>
          </p:cNvPr>
          <p:cNvSpPr/>
          <p:nvPr/>
        </p:nvSpPr>
        <p:spPr>
          <a:xfrm>
            <a:off x="8808098" y="79737"/>
            <a:ext cx="158620" cy="27058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a:p>
        </p:txBody>
      </p:sp>
      <p:sp>
        <p:nvSpPr>
          <p:cNvPr id="17" name="Pil: nedad 16">
            <a:extLst>
              <a:ext uri="{FF2B5EF4-FFF2-40B4-BE49-F238E27FC236}">
                <a16:creationId xmlns:a16="http://schemas.microsoft.com/office/drawing/2014/main" id="{169358B4-714D-4BBE-9477-D2B2E159EE9A}"/>
              </a:ext>
            </a:extLst>
          </p:cNvPr>
          <p:cNvSpPr/>
          <p:nvPr/>
        </p:nvSpPr>
        <p:spPr>
          <a:xfrm>
            <a:off x="8808098" y="6561015"/>
            <a:ext cx="158620" cy="27058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a-DK"/>
          </a:p>
        </p:txBody>
      </p:sp>
      <p:pic>
        <p:nvPicPr>
          <p:cNvPr id="11" name="Billede 10" descr="Et billede, der indeholder tekst, clipart&#10;&#10;Automatisk genereret beskrivelse">
            <a:extLst>
              <a:ext uri="{FF2B5EF4-FFF2-40B4-BE49-F238E27FC236}">
                <a16:creationId xmlns:a16="http://schemas.microsoft.com/office/drawing/2014/main" id="{202CDBA8-434F-413E-8E9A-B6FCB8207B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693793" y="997037"/>
            <a:ext cx="374213" cy="683954"/>
          </a:xfrm>
          <a:prstGeom prst="rect">
            <a:avLst/>
          </a:prstGeom>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2417358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6" y="0"/>
            <a:ext cx="10195250" cy="1323439"/>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8000" dirty="0">
                <a:solidFill>
                  <a:schemeClr val="bg1"/>
                </a:solidFill>
                <a:latin typeface="Bell MT" panose="020B0604020202020204" pitchFamily="18" charset="0"/>
              </a:rPr>
              <a:t>Ordjagt </a:t>
            </a:r>
            <a:r>
              <a:rPr lang="de-DE" sz="2400" dirty="0">
                <a:solidFill>
                  <a:schemeClr val="bg1"/>
                </a:solidFill>
                <a:latin typeface="Bell MT" panose="020B0604020202020204" pitchFamily="18" charset="0"/>
              </a:rPr>
              <a:t>Seite</a:t>
            </a:r>
            <a:r>
              <a:rPr lang="da-DK" sz="2400" dirty="0">
                <a:solidFill>
                  <a:schemeClr val="bg1"/>
                </a:solidFill>
                <a:latin typeface="Bell MT" panose="020B0604020202020204" pitchFamily="18" charset="0"/>
              </a:rPr>
              <a:t> 6</a:t>
            </a:r>
          </a:p>
        </p:txBody>
      </p:sp>
      <p:sp>
        <p:nvSpPr>
          <p:cNvPr id="3" name="Control 1">
            <a:extLst>
              <a:ext uri="{FF2B5EF4-FFF2-40B4-BE49-F238E27FC236}">
                <a16:creationId xmlns:a16="http://schemas.microsoft.com/office/drawing/2014/main" id="{BFF2BE83-D365-4512-BEC8-A09EEE3D7791}"/>
              </a:ext>
            </a:extLst>
          </p:cNvPr>
          <p:cNvSpPr>
            <a:spLocks noChangeArrowheads="1" noChangeShapeType="1"/>
          </p:cNvSpPr>
          <p:nvPr/>
        </p:nvSpPr>
        <p:spPr bwMode="auto">
          <a:xfrm>
            <a:off x="1195223" y="3024080"/>
            <a:ext cx="6230299" cy="1038054"/>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graphicFrame>
        <p:nvGraphicFramePr>
          <p:cNvPr id="4" name="Tabel 3">
            <a:extLst>
              <a:ext uri="{FF2B5EF4-FFF2-40B4-BE49-F238E27FC236}">
                <a16:creationId xmlns:a16="http://schemas.microsoft.com/office/drawing/2014/main" id="{BFD9A92E-1AC7-4069-B3E1-C4728A0A951E}"/>
              </a:ext>
            </a:extLst>
          </p:cNvPr>
          <p:cNvGraphicFramePr>
            <a:graphicFrameLocks noGrp="1"/>
          </p:cNvGraphicFramePr>
          <p:nvPr>
            <p:extLst>
              <p:ext uri="{D42A27DB-BD31-4B8C-83A1-F6EECF244321}">
                <p14:modId xmlns:p14="http://schemas.microsoft.com/office/powerpoint/2010/main" val="2164263766"/>
              </p:ext>
            </p:extLst>
          </p:nvPr>
        </p:nvGraphicFramePr>
        <p:xfrm>
          <a:off x="5602622" y="2093018"/>
          <a:ext cx="5811651" cy="667284"/>
        </p:xfrm>
        <a:graphic>
          <a:graphicData uri="http://schemas.openxmlformats.org/drawingml/2006/table">
            <a:tbl>
              <a:tblPr>
                <a:effectLst>
                  <a:outerShdw blurRad="50800" dist="76200" dir="2700000" algn="tl" rotWithShape="0">
                    <a:prstClr val="black">
                      <a:alpha val="40000"/>
                    </a:prstClr>
                  </a:outerShdw>
                </a:effectLst>
              </a:tblPr>
              <a:tblGrid>
                <a:gridCol w="726445">
                  <a:extLst>
                    <a:ext uri="{9D8B030D-6E8A-4147-A177-3AD203B41FA5}">
                      <a16:colId xmlns:a16="http://schemas.microsoft.com/office/drawing/2014/main" val="3584423491"/>
                    </a:ext>
                  </a:extLst>
                </a:gridCol>
                <a:gridCol w="726458">
                  <a:extLst>
                    <a:ext uri="{9D8B030D-6E8A-4147-A177-3AD203B41FA5}">
                      <a16:colId xmlns:a16="http://schemas.microsoft.com/office/drawing/2014/main" val="551556777"/>
                    </a:ext>
                  </a:extLst>
                </a:gridCol>
                <a:gridCol w="726458">
                  <a:extLst>
                    <a:ext uri="{9D8B030D-6E8A-4147-A177-3AD203B41FA5}">
                      <a16:colId xmlns:a16="http://schemas.microsoft.com/office/drawing/2014/main" val="2797957374"/>
                    </a:ext>
                  </a:extLst>
                </a:gridCol>
                <a:gridCol w="726458">
                  <a:extLst>
                    <a:ext uri="{9D8B030D-6E8A-4147-A177-3AD203B41FA5}">
                      <a16:colId xmlns:a16="http://schemas.microsoft.com/office/drawing/2014/main" val="2887049076"/>
                    </a:ext>
                  </a:extLst>
                </a:gridCol>
                <a:gridCol w="726458">
                  <a:extLst>
                    <a:ext uri="{9D8B030D-6E8A-4147-A177-3AD203B41FA5}">
                      <a16:colId xmlns:a16="http://schemas.microsoft.com/office/drawing/2014/main" val="1666699992"/>
                    </a:ext>
                  </a:extLst>
                </a:gridCol>
                <a:gridCol w="726458">
                  <a:extLst>
                    <a:ext uri="{9D8B030D-6E8A-4147-A177-3AD203B41FA5}">
                      <a16:colId xmlns:a16="http://schemas.microsoft.com/office/drawing/2014/main" val="3376205110"/>
                    </a:ext>
                  </a:extLst>
                </a:gridCol>
                <a:gridCol w="726458">
                  <a:extLst>
                    <a:ext uri="{9D8B030D-6E8A-4147-A177-3AD203B41FA5}">
                      <a16:colId xmlns:a16="http://schemas.microsoft.com/office/drawing/2014/main" val="3624871147"/>
                    </a:ext>
                  </a:extLst>
                </a:gridCol>
                <a:gridCol w="726458">
                  <a:extLst>
                    <a:ext uri="{9D8B030D-6E8A-4147-A177-3AD203B41FA5}">
                      <a16:colId xmlns:a16="http://schemas.microsoft.com/office/drawing/2014/main" val="3583769834"/>
                    </a:ext>
                  </a:extLst>
                </a:gridCol>
              </a:tblGrid>
              <a:tr h="333642">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SER</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TER</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LÖF</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MES</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SE</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UN</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FEL</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TAS</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extLst>
                  <a:ext uri="{0D108BD9-81ED-4DB2-BD59-A6C34878D82A}">
                    <a16:rowId xmlns:a16="http://schemas.microsoft.com/office/drawing/2014/main" val="1959282195"/>
                  </a:ext>
                </a:extLst>
              </a:tr>
              <a:tr h="333642">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l"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extLst>
                  <a:ext uri="{0D108BD9-81ED-4DB2-BD59-A6C34878D82A}">
                    <a16:rowId xmlns:a16="http://schemas.microsoft.com/office/drawing/2014/main" val="3110926833"/>
                  </a:ext>
                </a:extLst>
              </a:tr>
            </a:tbl>
          </a:graphicData>
        </a:graphic>
      </p:graphicFrame>
      <p:sp>
        <p:nvSpPr>
          <p:cNvPr id="6" name="Control 2">
            <a:extLst>
              <a:ext uri="{FF2B5EF4-FFF2-40B4-BE49-F238E27FC236}">
                <a16:creationId xmlns:a16="http://schemas.microsoft.com/office/drawing/2014/main" id="{0B416D89-031F-44E7-A931-502A8DE07918}"/>
              </a:ext>
            </a:extLst>
          </p:cNvPr>
          <p:cNvSpPr>
            <a:spLocks noChangeArrowheads="1" noChangeShapeType="1"/>
          </p:cNvSpPr>
          <p:nvPr/>
        </p:nvSpPr>
        <p:spPr bwMode="auto">
          <a:xfrm>
            <a:off x="4298950" y="6464300"/>
            <a:ext cx="5811838"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graphicFrame>
        <p:nvGraphicFramePr>
          <p:cNvPr id="7" name="Tabel 6">
            <a:extLst>
              <a:ext uri="{FF2B5EF4-FFF2-40B4-BE49-F238E27FC236}">
                <a16:creationId xmlns:a16="http://schemas.microsoft.com/office/drawing/2014/main" id="{79A513B6-754A-44E1-9CCE-36A674B5A7EE}"/>
              </a:ext>
            </a:extLst>
          </p:cNvPr>
          <p:cNvGraphicFramePr>
            <a:graphicFrameLocks noGrp="1"/>
          </p:cNvGraphicFramePr>
          <p:nvPr>
            <p:extLst>
              <p:ext uri="{D42A27DB-BD31-4B8C-83A1-F6EECF244321}">
                <p14:modId xmlns:p14="http://schemas.microsoft.com/office/powerpoint/2010/main" val="1159915857"/>
              </p:ext>
            </p:extLst>
          </p:nvPr>
        </p:nvGraphicFramePr>
        <p:xfrm>
          <a:off x="504594" y="2886374"/>
          <a:ext cx="5811523" cy="667284"/>
        </p:xfrm>
        <a:graphic>
          <a:graphicData uri="http://schemas.openxmlformats.org/drawingml/2006/table">
            <a:tbl>
              <a:tblPr>
                <a:effectLst>
                  <a:outerShdw blurRad="50800" dist="76200" dir="2700000" algn="tl" rotWithShape="0">
                    <a:prstClr val="black">
                      <a:alpha val="40000"/>
                    </a:prstClr>
                  </a:outerShdw>
                </a:effectLst>
              </a:tblPr>
              <a:tblGrid>
                <a:gridCol w="726429">
                  <a:extLst>
                    <a:ext uri="{9D8B030D-6E8A-4147-A177-3AD203B41FA5}">
                      <a16:colId xmlns:a16="http://schemas.microsoft.com/office/drawing/2014/main" val="4186984908"/>
                    </a:ext>
                  </a:extLst>
                </a:gridCol>
                <a:gridCol w="726442">
                  <a:extLst>
                    <a:ext uri="{9D8B030D-6E8A-4147-A177-3AD203B41FA5}">
                      <a16:colId xmlns:a16="http://schemas.microsoft.com/office/drawing/2014/main" val="4016280587"/>
                    </a:ext>
                  </a:extLst>
                </a:gridCol>
                <a:gridCol w="726442">
                  <a:extLst>
                    <a:ext uri="{9D8B030D-6E8A-4147-A177-3AD203B41FA5}">
                      <a16:colId xmlns:a16="http://schemas.microsoft.com/office/drawing/2014/main" val="242689648"/>
                    </a:ext>
                  </a:extLst>
                </a:gridCol>
                <a:gridCol w="726442">
                  <a:extLst>
                    <a:ext uri="{9D8B030D-6E8A-4147-A177-3AD203B41FA5}">
                      <a16:colId xmlns:a16="http://schemas.microsoft.com/office/drawing/2014/main" val="2189173515"/>
                    </a:ext>
                  </a:extLst>
                </a:gridCol>
                <a:gridCol w="726442">
                  <a:extLst>
                    <a:ext uri="{9D8B030D-6E8A-4147-A177-3AD203B41FA5}">
                      <a16:colId xmlns:a16="http://schemas.microsoft.com/office/drawing/2014/main" val="3231295412"/>
                    </a:ext>
                  </a:extLst>
                </a:gridCol>
                <a:gridCol w="726442">
                  <a:extLst>
                    <a:ext uri="{9D8B030D-6E8A-4147-A177-3AD203B41FA5}">
                      <a16:colId xmlns:a16="http://schemas.microsoft.com/office/drawing/2014/main" val="1797716778"/>
                    </a:ext>
                  </a:extLst>
                </a:gridCol>
                <a:gridCol w="726442">
                  <a:extLst>
                    <a:ext uri="{9D8B030D-6E8A-4147-A177-3AD203B41FA5}">
                      <a16:colId xmlns:a16="http://schemas.microsoft.com/office/drawing/2014/main" val="3366112301"/>
                    </a:ext>
                  </a:extLst>
                </a:gridCol>
                <a:gridCol w="726442">
                  <a:extLst>
                    <a:ext uri="{9D8B030D-6E8A-4147-A177-3AD203B41FA5}">
                      <a16:colId xmlns:a16="http://schemas.microsoft.com/office/drawing/2014/main" val="1365362270"/>
                    </a:ext>
                  </a:extLst>
                </a:gridCol>
              </a:tblGrid>
              <a:tr h="333642">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TE</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B2B2"/>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LER</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B2B2"/>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PLAT</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B2B2"/>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PEN</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B2B2"/>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KAN</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B2B2"/>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TEL</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B2B2"/>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SUP</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B2B2"/>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NE</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B2B2"/>
                    </a:solidFill>
                  </a:tcPr>
                </a:tc>
                <a:extLst>
                  <a:ext uri="{0D108BD9-81ED-4DB2-BD59-A6C34878D82A}">
                    <a16:rowId xmlns:a16="http://schemas.microsoft.com/office/drawing/2014/main" val="1414620842"/>
                  </a:ext>
                </a:extLst>
              </a:tr>
              <a:tr h="333642">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l"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extLst>
                  <a:ext uri="{0D108BD9-81ED-4DB2-BD59-A6C34878D82A}">
                    <a16:rowId xmlns:a16="http://schemas.microsoft.com/office/drawing/2014/main" val="1375552121"/>
                  </a:ext>
                </a:extLst>
              </a:tr>
            </a:tbl>
          </a:graphicData>
        </a:graphic>
      </p:graphicFrame>
      <p:sp>
        <p:nvSpPr>
          <p:cNvPr id="9" name="Control 3">
            <a:extLst>
              <a:ext uri="{FF2B5EF4-FFF2-40B4-BE49-F238E27FC236}">
                <a16:creationId xmlns:a16="http://schemas.microsoft.com/office/drawing/2014/main" id="{E5A34F61-AF4A-4FF8-B514-CCAADE612238}"/>
              </a:ext>
            </a:extLst>
          </p:cNvPr>
          <p:cNvSpPr>
            <a:spLocks noChangeArrowheads="1" noChangeShapeType="1"/>
          </p:cNvSpPr>
          <p:nvPr/>
        </p:nvSpPr>
        <p:spPr bwMode="auto">
          <a:xfrm>
            <a:off x="2361618" y="8550104"/>
            <a:ext cx="5811838"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graphicFrame>
        <p:nvGraphicFramePr>
          <p:cNvPr id="10" name="Tabel 9">
            <a:extLst>
              <a:ext uri="{FF2B5EF4-FFF2-40B4-BE49-F238E27FC236}">
                <a16:creationId xmlns:a16="http://schemas.microsoft.com/office/drawing/2014/main" id="{FBEE93E5-3A20-4E2F-8BB6-A6ACB7AC448D}"/>
              </a:ext>
            </a:extLst>
          </p:cNvPr>
          <p:cNvGraphicFramePr>
            <a:graphicFrameLocks noGrp="1"/>
          </p:cNvGraphicFramePr>
          <p:nvPr>
            <p:extLst>
              <p:ext uri="{D42A27DB-BD31-4B8C-83A1-F6EECF244321}">
                <p14:modId xmlns:p14="http://schemas.microsoft.com/office/powerpoint/2010/main" val="614091487"/>
              </p:ext>
            </p:extLst>
          </p:nvPr>
        </p:nvGraphicFramePr>
        <p:xfrm>
          <a:off x="5602622" y="3671733"/>
          <a:ext cx="5811651" cy="667284"/>
        </p:xfrm>
        <a:graphic>
          <a:graphicData uri="http://schemas.openxmlformats.org/drawingml/2006/table">
            <a:tbl>
              <a:tblPr>
                <a:effectLst>
                  <a:outerShdw blurRad="50800" dist="76200" dir="2700000" algn="tl" rotWithShape="0">
                    <a:prstClr val="black">
                      <a:alpha val="40000"/>
                    </a:prstClr>
                  </a:outerShdw>
                </a:effectLst>
              </a:tblPr>
              <a:tblGrid>
                <a:gridCol w="726445">
                  <a:extLst>
                    <a:ext uri="{9D8B030D-6E8A-4147-A177-3AD203B41FA5}">
                      <a16:colId xmlns:a16="http://schemas.microsoft.com/office/drawing/2014/main" val="1090052154"/>
                    </a:ext>
                  </a:extLst>
                </a:gridCol>
                <a:gridCol w="726458">
                  <a:extLst>
                    <a:ext uri="{9D8B030D-6E8A-4147-A177-3AD203B41FA5}">
                      <a16:colId xmlns:a16="http://schemas.microsoft.com/office/drawing/2014/main" val="423002898"/>
                    </a:ext>
                  </a:extLst>
                </a:gridCol>
                <a:gridCol w="726458">
                  <a:extLst>
                    <a:ext uri="{9D8B030D-6E8A-4147-A177-3AD203B41FA5}">
                      <a16:colId xmlns:a16="http://schemas.microsoft.com/office/drawing/2014/main" val="3481614578"/>
                    </a:ext>
                  </a:extLst>
                </a:gridCol>
                <a:gridCol w="726458">
                  <a:extLst>
                    <a:ext uri="{9D8B030D-6E8A-4147-A177-3AD203B41FA5}">
                      <a16:colId xmlns:a16="http://schemas.microsoft.com/office/drawing/2014/main" val="3178997522"/>
                    </a:ext>
                  </a:extLst>
                </a:gridCol>
                <a:gridCol w="726458">
                  <a:extLst>
                    <a:ext uri="{9D8B030D-6E8A-4147-A177-3AD203B41FA5}">
                      <a16:colId xmlns:a16="http://schemas.microsoft.com/office/drawing/2014/main" val="1055038766"/>
                    </a:ext>
                  </a:extLst>
                </a:gridCol>
                <a:gridCol w="726458">
                  <a:extLst>
                    <a:ext uri="{9D8B030D-6E8A-4147-A177-3AD203B41FA5}">
                      <a16:colId xmlns:a16="http://schemas.microsoft.com/office/drawing/2014/main" val="3108551882"/>
                    </a:ext>
                  </a:extLst>
                </a:gridCol>
                <a:gridCol w="726458">
                  <a:extLst>
                    <a:ext uri="{9D8B030D-6E8A-4147-A177-3AD203B41FA5}">
                      <a16:colId xmlns:a16="http://schemas.microsoft.com/office/drawing/2014/main" val="708554050"/>
                    </a:ext>
                  </a:extLst>
                </a:gridCol>
                <a:gridCol w="726458">
                  <a:extLst>
                    <a:ext uri="{9D8B030D-6E8A-4147-A177-3AD203B41FA5}">
                      <a16:colId xmlns:a16="http://schemas.microsoft.com/office/drawing/2014/main" val="624502819"/>
                    </a:ext>
                  </a:extLst>
                </a:gridCol>
              </a:tblGrid>
              <a:tr h="333642">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ZEN</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C3E6"/>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TOPF</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C3E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KER</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C3E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DEC</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C3E6"/>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DER</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C3E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TISCH</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C3E6"/>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STÄN</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C3E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KE</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DC3E6"/>
                    </a:solidFill>
                  </a:tcPr>
                </a:tc>
                <a:extLst>
                  <a:ext uri="{0D108BD9-81ED-4DB2-BD59-A6C34878D82A}">
                    <a16:rowId xmlns:a16="http://schemas.microsoft.com/office/drawing/2014/main" val="1186451235"/>
                  </a:ext>
                </a:extLst>
              </a:tr>
              <a:tr h="333642">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extLst>
                  <a:ext uri="{0D108BD9-81ED-4DB2-BD59-A6C34878D82A}">
                    <a16:rowId xmlns:a16="http://schemas.microsoft.com/office/drawing/2014/main" val="642082407"/>
                  </a:ext>
                </a:extLst>
              </a:tr>
            </a:tbl>
          </a:graphicData>
        </a:graphic>
      </p:graphicFrame>
      <p:sp>
        <p:nvSpPr>
          <p:cNvPr id="11" name="Control 4">
            <a:extLst>
              <a:ext uri="{FF2B5EF4-FFF2-40B4-BE49-F238E27FC236}">
                <a16:creationId xmlns:a16="http://schemas.microsoft.com/office/drawing/2014/main" id="{3F0CFE9D-4167-4758-99F6-C4276C92797C}"/>
              </a:ext>
            </a:extLst>
          </p:cNvPr>
          <p:cNvSpPr>
            <a:spLocks noChangeArrowheads="1" noChangeShapeType="1"/>
          </p:cNvSpPr>
          <p:nvPr/>
        </p:nvSpPr>
        <p:spPr bwMode="auto">
          <a:xfrm>
            <a:off x="4573329" y="10772867"/>
            <a:ext cx="5811837"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graphicFrame>
        <p:nvGraphicFramePr>
          <p:cNvPr id="12" name="Tabel 11">
            <a:extLst>
              <a:ext uri="{FF2B5EF4-FFF2-40B4-BE49-F238E27FC236}">
                <a16:creationId xmlns:a16="http://schemas.microsoft.com/office/drawing/2014/main" id="{F7A1E987-C7B8-4EE2-B73B-58C624C70917}"/>
              </a:ext>
            </a:extLst>
          </p:cNvPr>
          <p:cNvGraphicFramePr>
            <a:graphicFrameLocks noGrp="1"/>
          </p:cNvGraphicFramePr>
          <p:nvPr>
            <p:extLst>
              <p:ext uri="{D42A27DB-BD31-4B8C-83A1-F6EECF244321}">
                <p14:modId xmlns:p14="http://schemas.microsoft.com/office/powerpoint/2010/main" val="3015620654"/>
              </p:ext>
            </p:extLst>
          </p:nvPr>
        </p:nvGraphicFramePr>
        <p:xfrm>
          <a:off x="504595" y="1288773"/>
          <a:ext cx="5811523" cy="667284"/>
        </p:xfrm>
        <a:graphic>
          <a:graphicData uri="http://schemas.openxmlformats.org/drawingml/2006/table">
            <a:tbl>
              <a:tblPr>
                <a:effectLst>
                  <a:outerShdw blurRad="50800" dist="76200" dir="2700000" algn="tl" rotWithShape="0">
                    <a:prstClr val="black">
                      <a:alpha val="40000"/>
                    </a:prstClr>
                  </a:outerShdw>
                </a:effectLst>
              </a:tblPr>
              <a:tblGrid>
                <a:gridCol w="726429">
                  <a:extLst>
                    <a:ext uri="{9D8B030D-6E8A-4147-A177-3AD203B41FA5}">
                      <a16:colId xmlns:a16="http://schemas.microsoft.com/office/drawing/2014/main" val="1271467572"/>
                    </a:ext>
                  </a:extLst>
                </a:gridCol>
                <a:gridCol w="726442">
                  <a:extLst>
                    <a:ext uri="{9D8B030D-6E8A-4147-A177-3AD203B41FA5}">
                      <a16:colId xmlns:a16="http://schemas.microsoft.com/office/drawing/2014/main" val="3732042183"/>
                    </a:ext>
                  </a:extLst>
                </a:gridCol>
                <a:gridCol w="726442">
                  <a:extLst>
                    <a:ext uri="{9D8B030D-6E8A-4147-A177-3AD203B41FA5}">
                      <a16:colId xmlns:a16="http://schemas.microsoft.com/office/drawing/2014/main" val="2106805870"/>
                    </a:ext>
                  </a:extLst>
                </a:gridCol>
                <a:gridCol w="726442">
                  <a:extLst>
                    <a:ext uri="{9D8B030D-6E8A-4147-A177-3AD203B41FA5}">
                      <a16:colId xmlns:a16="http://schemas.microsoft.com/office/drawing/2014/main" val="3349595478"/>
                    </a:ext>
                  </a:extLst>
                </a:gridCol>
                <a:gridCol w="726442">
                  <a:extLst>
                    <a:ext uri="{9D8B030D-6E8A-4147-A177-3AD203B41FA5}">
                      <a16:colId xmlns:a16="http://schemas.microsoft.com/office/drawing/2014/main" val="1527467778"/>
                    </a:ext>
                  </a:extLst>
                </a:gridCol>
                <a:gridCol w="726442">
                  <a:extLst>
                    <a:ext uri="{9D8B030D-6E8A-4147-A177-3AD203B41FA5}">
                      <a16:colId xmlns:a16="http://schemas.microsoft.com/office/drawing/2014/main" val="430143057"/>
                    </a:ext>
                  </a:extLst>
                </a:gridCol>
                <a:gridCol w="726442">
                  <a:extLst>
                    <a:ext uri="{9D8B030D-6E8A-4147-A177-3AD203B41FA5}">
                      <a16:colId xmlns:a16="http://schemas.microsoft.com/office/drawing/2014/main" val="2430698097"/>
                    </a:ext>
                  </a:extLst>
                </a:gridCol>
                <a:gridCol w="726442">
                  <a:extLst>
                    <a:ext uri="{9D8B030D-6E8A-4147-A177-3AD203B41FA5}">
                      <a16:colId xmlns:a16="http://schemas.microsoft.com/office/drawing/2014/main" val="3097429720"/>
                    </a:ext>
                  </a:extLst>
                </a:gridCol>
              </a:tblGrid>
              <a:tr h="333642">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KORB</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BEL</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KEL</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FER</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GA</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DEC</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BROT</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PFEF</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2890103390"/>
                  </a:ext>
                </a:extLst>
              </a:tr>
              <a:tr h="333642">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l"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extLst>
                  <a:ext uri="{0D108BD9-81ED-4DB2-BD59-A6C34878D82A}">
                    <a16:rowId xmlns:a16="http://schemas.microsoft.com/office/drawing/2014/main" val="205153938"/>
                  </a:ext>
                </a:extLst>
              </a:tr>
            </a:tbl>
          </a:graphicData>
        </a:graphic>
      </p:graphicFrame>
      <p:sp>
        <p:nvSpPr>
          <p:cNvPr id="15" name="Control 5">
            <a:extLst>
              <a:ext uri="{FF2B5EF4-FFF2-40B4-BE49-F238E27FC236}">
                <a16:creationId xmlns:a16="http://schemas.microsoft.com/office/drawing/2014/main" id="{AEC2FB83-29A6-4F5B-85F5-A33630A37E16}"/>
              </a:ext>
            </a:extLst>
          </p:cNvPr>
          <p:cNvSpPr>
            <a:spLocks noChangeArrowheads="1" noChangeShapeType="1"/>
          </p:cNvSpPr>
          <p:nvPr/>
        </p:nvSpPr>
        <p:spPr bwMode="auto">
          <a:xfrm>
            <a:off x="1265865" y="3074702"/>
            <a:ext cx="5811838"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graphicFrame>
        <p:nvGraphicFramePr>
          <p:cNvPr id="17" name="Tabel 16">
            <a:extLst>
              <a:ext uri="{FF2B5EF4-FFF2-40B4-BE49-F238E27FC236}">
                <a16:creationId xmlns:a16="http://schemas.microsoft.com/office/drawing/2014/main" id="{EEDD5BD8-E2AD-429F-ADE0-ED64A1DD777D}"/>
              </a:ext>
            </a:extLst>
          </p:cNvPr>
          <p:cNvGraphicFramePr>
            <a:graphicFrameLocks noGrp="1"/>
          </p:cNvGraphicFramePr>
          <p:nvPr>
            <p:extLst>
              <p:ext uri="{D42A27DB-BD31-4B8C-83A1-F6EECF244321}">
                <p14:modId xmlns:p14="http://schemas.microsoft.com/office/powerpoint/2010/main" val="474362824"/>
              </p:ext>
            </p:extLst>
          </p:nvPr>
        </p:nvGraphicFramePr>
        <p:xfrm>
          <a:off x="463963" y="4431291"/>
          <a:ext cx="5811651" cy="667284"/>
        </p:xfrm>
        <a:graphic>
          <a:graphicData uri="http://schemas.openxmlformats.org/drawingml/2006/table">
            <a:tbl>
              <a:tblPr>
                <a:effectLst>
                  <a:outerShdw blurRad="50800" dist="76200" dir="2700000" algn="tl" rotWithShape="0">
                    <a:prstClr val="black">
                      <a:alpha val="40000"/>
                    </a:prstClr>
                  </a:outerShdw>
                </a:effectLst>
              </a:tblPr>
              <a:tblGrid>
                <a:gridCol w="726445">
                  <a:extLst>
                    <a:ext uri="{9D8B030D-6E8A-4147-A177-3AD203B41FA5}">
                      <a16:colId xmlns:a16="http://schemas.microsoft.com/office/drawing/2014/main" val="4178298035"/>
                    </a:ext>
                  </a:extLst>
                </a:gridCol>
                <a:gridCol w="726458">
                  <a:extLst>
                    <a:ext uri="{9D8B030D-6E8A-4147-A177-3AD203B41FA5}">
                      <a16:colId xmlns:a16="http://schemas.microsoft.com/office/drawing/2014/main" val="3660214967"/>
                    </a:ext>
                  </a:extLst>
                </a:gridCol>
                <a:gridCol w="726458">
                  <a:extLst>
                    <a:ext uri="{9D8B030D-6E8A-4147-A177-3AD203B41FA5}">
                      <a16:colId xmlns:a16="http://schemas.microsoft.com/office/drawing/2014/main" val="1640873363"/>
                    </a:ext>
                  </a:extLst>
                </a:gridCol>
                <a:gridCol w="726458">
                  <a:extLst>
                    <a:ext uri="{9D8B030D-6E8A-4147-A177-3AD203B41FA5}">
                      <a16:colId xmlns:a16="http://schemas.microsoft.com/office/drawing/2014/main" val="661953547"/>
                    </a:ext>
                  </a:extLst>
                </a:gridCol>
                <a:gridCol w="726458">
                  <a:extLst>
                    <a:ext uri="{9D8B030D-6E8A-4147-A177-3AD203B41FA5}">
                      <a16:colId xmlns:a16="http://schemas.microsoft.com/office/drawing/2014/main" val="2382290273"/>
                    </a:ext>
                  </a:extLst>
                </a:gridCol>
                <a:gridCol w="726458">
                  <a:extLst>
                    <a:ext uri="{9D8B030D-6E8A-4147-A177-3AD203B41FA5}">
                      <a16:colId xmlns:a16="http://schemas.microsoft.com/office/drawing/2014/main" val="2991811188"/>
                    </a:ext>
                  </a:extLst>
                </a:gridCol>
                <a:gridCol w="726458">
                  <a:extLst>
                    <a:ext uri="{9D8B030D-6E8A-4147-A177-3AD203B41FA5}">
                      <a16:colId xmlns:a16="http://schemas.microsoft.com/office/drawing/2014/main" val="3568738211"/>
                    </a:ext>
                  </a:extLst>
                </a:gridCol>
                <a:gridCol w="726458">
                  <a:extLst>
                    <a:ext uri="{9D8B030D-6E8A-4147-A177-3AD203B41FA5}">
                      <a16:colId xmlns:a16="http://schemas.microsoft.com/office/drawing/2014/main" val="1928483294"/>
                    </a:ext>
                  </a:extLst>
                </a:gridCol>
              </a:tblGrid>
              <a:tr h="333642">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MES</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PFAN</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GLAS</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SCHE</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SER</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NE</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FLA</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BROT</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extLst>
                  <a:ext uri="{0D108BD9-81ED-4DB2-BD59-A6C34878D82A}">
                    <a16:rowId xmlns:a16="http://schemas.microsoft.com/office/drawing/2014/main" val="3527191504"/>
                  </a:ext>
                </a:extLst>
              </a:tr>
              <a:tr h="333642">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l"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extLst>
                  <a:ext uri="{0D108BD9-81ED-4DB2-BD59-A6C34878D82A}">
                    <a16:rowId xmlns:a16="http://schemas.microsoft.com/office/drawing/2014/main" val="3792996111"/>
                  </a:ext>
                </a:extLst>
              </a:tr>
            </a:tbl>
          </a:graphicData>
        </a:graphic>
      </p:graphicFrame>
      <p:sp>
        <p:nvSpPr>
          <p:cNvPr id="19" name="Control 6">
            <a:extLst>
              <a:ext uri="{FF2B5EF4-FFF2-40B4-BE49-F238E27FC236}">
                <a16:creationId xmlns:a16="http://schemas.microsoft.com/office/drawing/2014/main" id="{B1DA9A78-6604-4777-A30F-1C24D9072193}"/>
              </a:ext>
            </a:extLst>
          </p:cNvPr>
          <p:cNvSpPr>
            <a:spLocks noChangeArrowheads="1" noChangeShapeType="1"/>
          </p:cNvSpPr>
          <p:nvPr/>
        </p:nvSpPr>
        <p:spPr bwMode="auto">
          <a:xfrm>
            <a:off x="1284722" y="11549301"/>
            <a:ext cx="5811837"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graphicFrame>
        <p:nvGraphicFramePr>
          <p:cNvPr id="21" name="Tabel 20">
            <a:extLst>
              <a:ext uri="{FF2B5EF4-FFF2-40B4-BE49-F238E27FC236}">
                <a16:creationId xmlns:a16="http://schemas.microsoft.com/office/drawing/2014/main" id="{F0C26427-D48D-4B35-8F72-6547335F230E}"/>
              </a:ext>
            </a:extLst>
          </p:cNvPr>
          <p:cNvGraphicFramePr>
            <a:graphicFrameLocks noGrp="1"/>
          </p:cNvGraphicFramePr>
          <p:nvPr>
            <p:extLst>
              <p:ext uri="{D42A27DB-BD31-4B8C-83A1-F6EECF244321}">
                <p14:modId xmlns:p14="http://schemas.microsoft.com/office/powerpoint/2010/main" val="2366256303"/>
              </p:ext>
            </p:extLst>
          </p:nvPr>
        </p:nvGraphicFramePr>
        <p:xfrm>
          <a:off x="5569392" y="5200870"/>
          <a:ext cx="5811651" cy="667284"/>
        </p:xfrm>
        <a:graphic>
          <a:graphicData uri="http://schemas.openxmlformats.org/drawingml/2006/table">
            <a:tbl>
              <a:tblPr>
                <a:effectLst>
                  <a:outerShdw blurRad="50800" dist="76200" dir="2700000" algn="tl" rotWithShape="0">
                    <a:prstClr val="black">
                      <a:alpha val="40000"/>
                    </a:prstClr>
                  </a:outerShdw>
                </a:effectLst>
              </a:tblPr>
              <a:tblGrid>
                <a:gridCol w="726445">
                  <a:extLst>
                    <a:ext uri="{9D8B030D-6E8A-4147-A177-3AD203B41FA5}">
                      <a16:colId xmlns:a16="http://schemas.microsoft.com/office/drawing/2014/main" val="2939235518"/>
                    </a:ext>
                  </a:extLst>
                </a:gridCol>
                <a:gridCol w="726458">
                  <a:extLst>
                    <a:ext uri="{9D8B030D-6E8A-4147-A177-3AD203B41FA5}">
                      <a16:colId xmlns:a16="http://schemas.microsoft.com/office/drawing/2014/main" val="2311739703"/>
                    </a:ext>
                  </a:extLst>
                </a:gridCol>
                <a:gridCol w="726458">
                  <a:extLst>
                    <a:ext uri="{9D8B030D-6E8A-4147-A177-3AD203B41FA5}">
                      <a16:colId xmlns:a16="http://schemas.microsoft.com/office/drawing/2014/main" val="1603994699"/>
                    </a:ext>
                  </a:extLst>
                </a:gridCol>
                <a:gridCol w="726458">
                  <a:extLst>
                    <a:ext uri="{9D8B030D-6E8A-4147-A177-3AD203B41FA5}">
                      <a16:colId xmlns:a16="http://schemas.microsoft.com/office/drawing/2014/main" val="4057482389"/>
                    </a:ext>
                  </a:extLst>
                </a:gridCol>
                <a:gridCol w="726458">
                  <a:extLst>
                    <a:ext uri="{9D8B030D-6E8A-4147-A177-3AD203B41FA5}">
                      <a16:colId xmlns:a16="http://schemas.microsoft.com/office/drawing/2014/main" val="3538520129"/>
                    </a:ext>
                  </a:extLst>
                </a:gridCol>
                <a:gridCol w="726458">
                  <a:extLst>
                    <a:ext uri="{9D8B030D-6E8A-4147-A177-3AD203B41FA5}">
                      <a16:colId xmlns:a16="http://schemas.microsoft.com/office/drawing/2014/main" val="983645327"/>
                    </a:ext>
                  </a:extLst>
                </a:gridCol>
                <a:gridCol w="726458">
                  <a:extLst>
                    <a:ext uri="{9D8B030D-6E8A-4147-A177-3AD203B41FA5}">
                      <a16:colId xmlns:a16="http://schemas.microsoft.com/office/drawing/2014/main" val="2473728486"/>
                    </a:ext>
                  </a:extLst>
                </a:gridCol>
                <a:gridCol w="726458">
                  <a:extLst>
                    <a:ext uri="{9D8B030D-6E8A-4147-A177-3AD203B41FA5}">
                      <a16:colId xmlns:a16="http://schemas.microsoft.com/office/drawing/2014/main" val="3889906118"/>
                    </a:ext>
                  </a:extLst>
                </a:gridCol>
              </a:tblGrid>
              <a:tr h="333642">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ET</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SE</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TAS</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SE</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SER</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VI</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VA</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TE</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extLst>
                  <a:ext uri="{0D108BD9-81ED-4DB2-BD59-A6C34878D82A}">
                    <a16:rowId xmlns:a16="http://schemas.microsoft.com/office/drawing/2014/main" val="3954762461"/>
                  </a:ext>
                </a:extLst>
              </a:tr>
              <a:tr h="333642">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l"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extLst>
                  <a:ext uri="{0D108BD9-81ED-4DB2-BD59-A6C34878D82A}">
                    <a16:rowId xmlns:a16="http://schemas.microsoft.com/office/drawing/2014/main" val="3800705145"/>
                  </a:ext>
                </a:extLst>
              </a:tr>
            </a:tbl>
          </a:graphicData>
        </a:graphic>
      </p:graphicFrame>
      <p:sp>
        <p:nvSpPr>
          <p:cNvPr id="22" name="Control 7">
            <a:extLst>
              <a:ext uri="{FF2B5EF4-FFF2-40B4-BE49-F238E27FC236}">
                <a16:creationId xmlns:a16="http://schemas.microsoft.com/office/drawing/2014/main" id="{C0D761DC-6F50-4ECC-B7A1-25430EB61B19}"/>
              </a:ext>
            </a:extLst>
          </p:cNvPr>
          <p:cNvSpPr>
            <a:spLocks noChangeArrowheads="1" noChangeShapeType="1"/>
          </p:cNvSpPr>
          <p:nvPr/>
        </p:nvSpPr>
        <p:spPr bwMode="auto">
          <a:xfrm>
            <a:off x="3427532" y="13508564"/>
            <a:ext cx="5811837"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graphicFrame>
        <p:nvGraphicFramePr>
          <p:cNvPr id="23" name="Tabel 22">
            <a:extLst>
              <a:ext uri="{FF2B5EF4-FFF2-40B4-BE49-F238E27FC236}">
                <a16:creationId xmlns:a16="http://schemas.microsoft.com/office/drawing/2014/main" id="{F4FDEDF9-B245-48EE-AC08-6812700EECAF}"/>
              </a:ext>
            </a:extLst>
          </p:cNvPr>
          <p:cNvGraphicFramePr>
            <a:graphicFrameLocks noGrp="1"/>
          </p:cNvGraphicFramePr>
          <p:nvPr>
            <p:extLst>
              <p:ext uri="{D42A27DB-BD31-4B8C-83A1-F6EECF244321}">
                <p14:modId xmlns:p14="http://schemas.microsoft.com/office/powerpoint/2010/main" val="1463526499"/>
              </p:ext>
            </p:extLst>
          </p:nvPr>
        </p:nvGraphicFramePr>
        <p:xfrm>
          <a:off x="492799" y="5995387"/>
          <a:ext cx="5782815" cy="667284"/>
        </p:xfrm>
        <a:graphic>
          <a:graphicData uri="http://schemas.openxmlformats.org/drawingml/2006/table">
            <a:tbl>
              <a:tblPr>
                <a:effectLst>
                  <a:outerShdw blurRad="50800" dist="76200" dir="2700000" algn="tl" rotWithShape="0">
                    <a:prstClr val="black">
                      <a:alpha val="40000"/>
                    </a:prstClr>
                  </a:outerShdw>
                </a:effectLst>
              </a:tblPr>
              <a:tblGrid>
                <a:gridCol w="642535">
                  <a:extLst>
                    <a:ext uri="{9D8B030D-6E8A-4147-A177-3AD203B41FA5}">
                      <a16:colId xmlns:a16="http://schemas.microsoft.com/office/drawing/2014/main" val="2160537866"/>
                    </a:ext>
                  </a:extLst>
                </a:gridCol>
                <a:gridCol w="642535">
                  <a:extLst>
                    <a:ext uri="{9D8B030D-6E8A-4147-A177-3AD203B41FA5}">
                      <a16:colId xmlns:a16="http://schemas.microsoft.com/office/drawing/2014/main" val="1830695521"/>
                    </a:ext>
                  </a:extLst>
                </a:gridCol>
                <a:gridCol w="642535">
                  <a:extLst>
                    <a:ext uri="{9D8B030D-6E8A-4147-A177-3AD203B41FA5}">
                      <a16:colId xmlns:a16="http://schemas.microsoft.com/office/drawing/2014/main" val="2818756338"/>
                    </a:ext>
                  </a:extLst>
                </a:gridCol>
                <a:gridCol w="642535">
                  <a:extLst>
                    <a:ext uri="{9D8B030D-6E8A-4147-A177-3AD203B41FA5}">
                      <a16:colId xmlns:a16="http://schemas.microsoft.com/office/drawing/2014/main" val="2051527631"/>
                    </a:ext>
                  </a:extLst>
                </a:gridCol>
                <a:gridCol w="642535">
                  <a:extLst>
                    <a:ext uri="{9D8B030D-6E8A-4147-A177-3AD203B41FA5}">
                      <a16:colId xmlns:a16="http://schemas.microsoft.com/office/drawing/2014/main" val="684226695"/>
                    </a:ext>
                  </a:extLst>
                </a:gridCol>
                <a:gridCol w="642535">
                  <a:extLst>
                    <a:ext uri="{9D8B030D-6E8A-4147-A177-3AD203B41FA5}">
                      <a16:colId xmlns:a16="http://schemas.microsoft.com/office/drawing/2014/main" val="4195254539"/>
                    </a:ext>
                  </a:extLst>
                </a:gridCol>
                <a:gridCol w="642535">
                  <a:extLst>
                    <a:ext uri="{9D8B030D-6E8A-4147-A177-3AD203B41FA5}">
                      <a16:colId xmlns:a16="http://schemas.microsoft.com/office/drawing/2014/main" val="2815622017"/>
                    </a:ext>
                  </a:extLst>
                </a:gridCol>
                <a:gridCol w="642535">
                  <a:extLst>
                    <a:ext uri="{9D8B030D-6E8A-4147-A177-3AD203B41FA5}">
                      <a16:colId xmlns:a16="http://schemas.microsoft.com/office/drawing/2014/main" val="2205946620"/>
                    </a:ext>
                  </a:extLst>
                </a:gridCol>
                <a:gridCol w="642535">
                  <a:extLst>
                    <a:ext uri="{9D8B030D-6E8A-4147-A177-3AD203B41FA5}">
                      <a16:colId xmlns:a16="http://schemas.microsoft.com/office/drawing/2014/main" val="3029340394"/>
                    </a:ext>
                  </a:extLst>
                </a:gridCol>
              </a:tblGrid>
              <a:tr h="333642">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LER</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GLAS</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FER</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TEL</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ZE</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marR="0" indent="0" algn="ctr" rtl="0">
                        <a:lnSpc>
                          <a:spcPct val="119000"/>
                        </a:lnSpc>
                        <a:spcBef>
                          <a:spcPts val="0"/>
                        </a:spcBef>
                        <a:spcAft>
                          <a:spcPts val="600"/>
                        </a:spcAft>
                      </a:pPr>
                      <a:r>
                        <a:rPr lang="da-DK" sz="1200" b="1" kern="1400" dirty="0">
                          <a:ln>
                            <a:noFill/>
                          </a:ln>
                          <a:solidFill>
                            <a:srgbClr val="000000"/>
                          </a:solidFill>
                          <a:effectLst/>
                          <a:latin typeface="Arial" panose="020B0604020202020204" pitchFamily="34" charset="0"/>
                        </a:rPr>
                        <a:t>PFEF</a:t>
                      </a:r>
                      <a:endParaRPr lang="da-DK" sz="1000" kern="1400" dirty="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WEIN</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KER</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marR="0" indent="0" algn="ctr" rtl="0">
                        <a:lnSpc>
                          <a:spcPct val="119000"/>
                        </a:lnSpc>
                        <a:spcBef>
                          <a:spcPts val="0"/>
                        </a:spcBef>
                        <a:spcAft>
                          <a:spcPts val="600"/>
                        </a:spcAft>
                      </a:pPr>
                      <a:r>
                        <a:rPr lang="da-DK" sz="1200" b="1" kern="1400">
                          <a:ln>
                            <a:noFill/>
                          </a:ln>
                          <a:solidFill>
                            <a:srgbClr val="000000"/>
                          </a:solidFill>
                          <a:effectLst/>
                          <a:latin typeface="Arial" panose="020B0604020202020204" pitchFamily="34" charset="0"/>
                        </a:rPr>
                        <a:t>GLAS</a:t>
                      </a:r>
                      <a:endParaRPr lang="da-DK" sz="1000" kern="1400">
                        <a:ln>
                          <a:noFill/>
                        </a:ln>
                        <a:solidFill>
                          <a:srgbClr val="000000"/>
                        </a:solidFill>
                        <a:effectLst/>
                        <a:latin typeface="Calibri" panose="020F0502020204030204" pitchFamily="34" charset="0"/>
                      </a:endParaRPr>
                    </a:p>
                  </a:txBody>
                  <a:tcPr marL="36576" marR="36576" marT="36576" marB="36576"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2332712480"/>
                  </a:ext>
                </a:extLst>
              </a:tr>
              <a:tr h="333642">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ctr"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l" rtl="0">
                        <a:lnSpc>
                          <a:spcPct val="119000"/>
                        </a:lnSpc>
                        <a:spcBef>
                          <a:spcPts val="0"/>
                        </a:spcBef>
                        <a:spcAft>
                          <a:spcPts val="600"/>
                        </a:spcAft>
                      </a:pPr>
                      <a:r>
                        <a:rPr lang="da-DK" sz="1200" kern="1400">
                          <a:ln>
                            <a:noFill/>
                          </a:ln>
                          <a:solidFill>
                            <a:srgbClr val="000000"/>
                          </a:solidFill>
                          <a:effectLst/>
                          <a:latin typeface="Arial" panose="020B0604020202020204" pitchFamily="34" charset="0"/>
                        </a:rPr>
                        <a:t> </a:t>
                      </a:r>
                      <a:endParaRPr lang="da-DK" sz="1000" kern="1400">
                        <a:ln>
                          <a:noFill/>
                        </a:ln>
                        <a:solidFill>
                          <a:srgbClr val="000000"/>
                        </a:solidFill>
                        <a:effectLst/>
                        <a:latin typeface="Calibri" panose="020F0502020204030204" pitchFamily="34" charset="0"/>
                      </a:endParaRPr>
                    </a:p>
                  </a:txBody>
                  <a:tcPr marL="36576" marR="36576" marT="36576" marB="36576"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tc>
                  <a:txBody>
                    <a:bodyPr/>
                    <a:lstStyle/>
                    <a:p>
                      <a:pPr marR="0" indent="0" algn="l" rtl="0">
                        <a:lnSpc>
                          <a:spcPct val="119000"/>
                        </a:lnSpc>
                        <a:spcBef>
                          <a:spcPts val="0"/>
                        </a:spcBef>
                        <a:spcAft>
                          <a:spcPts val="600"/>
                        </a:spcAft>
                      </a:pPr>
                      <a:r>
                        <a:rPr lang="da-DK" sz="1200" kern="1400" dirty="0">
                          <a:ln>
                            <a:noFill/>
                          </a:ln>
                          <a:solidFill>
                            <a:srgbClr val="000000"/>
                          </a:solidFill>
                          <a:effectLst/>
                          <a:latin typeface="Arial" panose="020B0604020202020204" pitchFamily="34" charset="0"/>
                        </a:rPr>
                        <a:t> </a:t>
                      </a:r>
                      <a:endParaRPr lang="da-DK" sz="1000" kern="1400" dirty="0">
                        <a:ln>
                          <a:noFill/>
                        </a:ln>
                        <a:solidFill>
                          <a:srgbClr val="000000"/>
                        </a:solidFill>
                        <a:effectLst/>
                        <a:latin typeface="Calibri" panose="020F0502020204030204" pitchFamily="34" charset="0"/>
                      </a:endParaRPr>
                    </a:p>
                  </a:txBody>
                  <a:tcPr marL="36576" marR="36576" marT="36576" marB="36576"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3CC"/>
                    </a:solidFill>
                  </a:tcPr>
                </a:tc>
                <a:extLst>
                  <a:ext uri="{0D108BD9-81ED-4DB2-BD59-A6C34878D82A}">
                    <a16:rowId xmlns:a16="http://schemas.microsoft.com/office/drawing/2014/main" val="2660024141"/>
                  </a:ext>
                </a:extLst>
              </a:tr>
            </a:tbl>
          </a:graphicData>
        </a:graphic>
      </p:graphicFrame>
      <p:sp>
        <p:nvSpPr>
          <p:cNvPr id="24" name="Control 8">
            <a:extLst>
              <a:ext uri="{FF2B5EF4-FFF2-40B4-BE49-F238E27FC236}">
                <a16:creationId xmlns:a16="http://schemas.microsoft.com/office/drawing/2014/main" id="{635BC5B6-40C3-4312-8C11-3ECCC5A15E50}"/>
              </a:ext>
            </a:extLst>
          </p:cNvPr>
          <p:cNvSpPr>
            <a:spLocks noChangeArrowheads="1" noChangeShapeType="1"/>
          </p:cNvSpPr>
          <p:nvPr/>
        </p:nvSpPr>
        <p:spPr bwMode="auto">
          <a:xfrm>
            <a:off x="3878263" y="12542838"/>
            <a:ext cx="5783262"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Tree>
    <p:extLst>
      <p:ext uri="{BB962C8B-B14F-4D97-AF65-F5344CB8AC3E}">
        <p14:creationId xmlns:p14="http://schemas.microsoft.com/office/powerpoint/2010/main" val="1326532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6" y="0"/>
            <a:ext cx="11360422" cy="1323439"/>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8000" dirty="0">
                <a:solidFill>
                  <a:schemeClr val="bg1"/>
                </a:solidFill>
                <a:latin typeface="Bell MT" panose="020B0604020202020204" pitchFamily="18" charset="0"/>
              </a:rPr>
              <a:t>Sætningsanalyse - video </a:t>
            </a:r>
            <a:r>
              <a:rPr lang="de-DE" sz="2400" dirty="0">
                <a:solidFill>
                  <a:schemeClr val="bg1"/>
                </a:solidFill>
                <a:latin typeface="Bell MT" panose="020B0604020202020204" pitchFamily="18" charset="0"/>
              </a:rPr>
              <a:t>Seite</a:t>
            </a:r>
            <a:r>
              <a:rPr lang="da-DK" sz="2400" dirty="0">
                <a:solidFill>
                  <a:schemeClr val="bg1"/>
                </a:solidFill>
                <a:latin typeface="Bell MT" panose="020B0604020202020204" pitchFamily="18" charset="0"/>
              </a:rPr>
              <a:t> 7</a:t>
            </a:r>
          </a:p>
        </p:txBody>
      </p:sp>
      <p:sp>
        <p:nvSpPr>
          <p:cNvPr id="3" name="Control 1">
            <a:extLst>
              <a:ext uri="{FF2B5EF4-FFF2-40B4-BE49-F238E27FC236}">
                <a16:creationId xmlns:a16="http://schemas.microsoft.com/office/drawing/2014/main" id="{BFF2BE83-D365-4512-BEC8-A09EEE3D7791}"/>
              </a:ext>
            </a:extLst>
          </p:cNvPr>
          <p:cNvSpPr>
            <a:spLocks noChangeArrowheads="1" noChangeShapeType="1"/>
          </p:cNvSpPr>
          <p:nvPr/>
        </p:nvSpPr>
        <p:spPr bwMode="auto">
          <a:xfrm>
            <a:off x="1195223" y="3024080"/>
            <a:ext cx="6230299" cy="1038054"/>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6" name="Control 2">
            <a:extLst>
              <a:ext uri="{FF2B5EF4-FFF2-40B4-BE49-F238E27FC236}">
                <a16:creationId xmlns:a16="http://schemas.microsoft.com/office/drawing/2014/main" id="{0B416D89-031F-44E7-A931-502A8DE07918}"/>
              </a:ext>
            </a:extLst>
          </p:cNvPr>
          <p:cNvSpPr>
            <a:spLocks noChangeArrowheads="1" noChangeShapeType="1"/>
          </p:cNvSpPr>
          <p:nvPr/>
        </p:nvSpPr>
        <p:spPr bwMode="auto">
          <a:xfrm>
            <a:off x="4298950" y="6464300"/>
            <a:ext cx="5811838"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E5A34F61-AF4A-4FF8-B514-CCAADE612238}"/>
              </a:ext>
            </a:extLst>
          </p:cNvPr>
          <p:cNvSpPr>
            <a:spLocks noChangeArrowheads="1" noChangeShapeType="1"/>
          </p:cNvSpPr>
          <p:nvPr/>
        </p:nvSpPr>
        <p:spPr bwMode="auto">
          <a:xfrm>
            <a:off x="2361618" y="8550104"/>
            <a:ext cx="5811838"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11" name="Control 4">
            <a:extLst>
              <a:ext uri="{FF2B5EF4-FFF2-40B4-BE49-F238E27FC236}">
                <a16:creationId xmlns:a16="http://schemas.microsoft.com/office/drawing/2014/main" id="{3F0CFE9D-4167-4758-99F6-C4276C92797C}"/>
              </a:ext>
            </a:extLst>
          </p:cNvPr>
          <p:cNvSpPr>
            <a:spLocks noChangeArrowheads="1" noChangeShapeType="1"/>
          </p:cNvSpPr>
          <p:nvPr/>
        </p:nvSpPr>
        <p:spPr bwMode="auto">
          <a:xfrm>
            <a:off x="4573329" y="10772867"/>
            <a:ext cx="5811837"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15" name="Control 5">
            <a:extLst>
              <a:ext uri="{FF2B5EF4-FFF2-40B4-BE49-F238E27FC236}">
                <a16:creationId xmlns:a16="http://schemas.microsoft.com/office/drawing/2014/main" id="{AEC2FB83-29A6-4F5B-85F5-A33630A37E16}"/>
              </a:ext>
            </a:extLst>
          </p:cNvPr>
          <p:cNvSpPr>
            <a:spLocks noChangeArrowheads="1" noChangeShapeType="1"/>
          </p:cNvSpPr>
          <p:nvPr/>
        </p:nvSpPr>
        <p:spPr bwMode="auto">
          <a:xfrm>
            <a:off x="1265865" y="3074702"/>
            <a:ext cx="5811838"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19" name="Control 6">
            <a:extLst>
              <a:ext uri="{FF2B5EF4-FFF2-40B4-BE49-F238E27FC236}">
                <a16:creationId xmlns:a16="http://schemas.microsoft.com/office/drawing/2014/main" id="{B1DA9A78-6604-4777-A30F-1C24D9072193}"/>
              </a:ext>
            </a:extLst>
          </p:cNvPr>
          <p:cNvSpPr>
            <a:spLocks noChangeArrowheads="1" noChangeShapeType="1"/>
          </p:cNvSpPr>
          <p:nvPr/>
        </p:nvSpPr>
        <p:spPr bwMode="auto">
          <a:xfrm>
            <a:off x="1284722" y="11549301"/>
            <a:ext cx="5811837"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22" name="Control 7">
            <a:extLst>
              <a:ext uri="{FF2B5EF4-FFF2-40B4-BE49-F238E27FC236}">
                <a16:creationId xmlns:a16="http://schemas.microsoft.com/office/drawing/2014/main" id="{C0D761DC-6F50-4ECC-B7A1-25430EB61B19}"/>
              </a:ext>
            </a:extLst>
          </p:cNvPr>
          <p:cNvSpPr>
            <a:spLocks noChangeArrowheads="1" noChangeShapeType="1"/>
          </p:cNvSpPr>
          <p:nvPr/>
        </p:nvSpPr>
        <p:spPr bwMode="auto">
          <a:xfrm>
            <a:off x="3427532" y="13508564"/>
            <a:ext cx="5811837"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24" name="Control 8">
            <a:extLst>
              <a:ext uri="{FF2B5EF4-FFF2-40B4-BE49-F238E27FC236}">
                <a16:creationId xmlns:a16="http://schemas.microsoft.com/office/drawing/2014/main" id="{635BC5B6-40C3-4312-8C11-3ECCC5A15E50}"/>
              </a:ext>
            </a:extLst>
          </p:cNvPr>
          <p:cNvSpPr>
            <a:spLocks noChangeArrowheads="1" noChangeShapeType="1"/>
          </p:cNvSpPr>
          <p:nvPr/>
        </p:nvSpPr>
        <p:spPr bwMode="auto">
          <a:xfrm>
            <a:off x="3878263" y="12542838"/>
            <a:ext cx="5783262" cy="666750"/>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7" name="Rektangel 6">
            <a:extLst>
              <a:ext uri="{FF2B5EF4-FFF2-40B4-BE49-F238E27FC236}">
                <a16:creationId xmlns:a16="http://schemas.microsoft.com/office/drawing/2014/main" id="{493CF4D6-A923-4363-B0BF-D81026388AFC}"/>
              </a:ext>
            </a:extLst>
          </p:cNvPr>
          <p:cNvSpPr/>
          <p:nvPr/>
        </p:nvSpPr>
        <p:spPr>
          <a:xfrm>
            <a:off x="1389097" y="1351426"/>
            <a:ext cx="8842343" cy="5031177"/>
          </a:xfrm>
          <a:prstGeom prst="rect">
            <a:avLst/>
          </a:prstGeom>
          <a:solidFill>
            <a:schemeClr val="bg1"/>
          </a:solidFill>
          <a:effectLst>
            <a:outerShdw blurRad="508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 name="Onlinemedier 3" title="Tysk  -  &quot;Wir decken den Tisch&quot;  -  Bestemte og ubestemte sætninger   opgavemappen nu">
            <a:hlinkClick r:id="" action="ppaction://media"/>
            <a:extLst>
              <a:ext uri="{FF2B5EF4-FFF2-40B4-BE49-F238E27FC236}">
                <a16:creationId xmlns:a16="http://schemas.microsoft.com/office/drawing/2014/main" id="{CB40485E-C91E-4423-A0EE-B93578262075}"/>
              </a:ext>
            </a:extLst>
          </p:cNvPr>
          <p:cNvPicPr>
            <a:picLocks noRot="1" noChangeAspect="1"/>
          </p:cNvPicPr>
          <p:nvPr>
            <a:videoFile r:link="rId1"/>
          </p:nvPr>
        </p:nvPicPr>
        <p:blipFill>
          <a:blip r:embed="rId5"/>
          <a:stretch>
            <a:fillRect/>
          </a:stretch>
        </p:blipFill>
        <p:spPr>
          <a:xfrm>
            <a:off x="1509751" y="1441321"/>
            <a:ext cx="8601037" cy="4859586"/>
          </a:xfrm>
          <a:prstGeom prst="rect">
            <a:avLst/>
          </a:prstGeom>
        </p:spPr>
      </p:pic>
    </p:spTree>
    <p:extLst>
      <p:ext uri="{BB962C8B-B14F-4D97-AF65-F5344CB8AC3E}">
        <p14:creationId xmlns:p14="http://schemas.microsoft.com/office/powerpoint/2010/main" val="233572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7624033" cy="830997"/>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4800" dirty="0">
                <a:solidFill>
                  <a:schemeClr val="bg1"/>
                </a:solidFill>
                <a:latin typeface="Bell MT" panose="020B0604020202020204" pitchFamily="18" charset="0"/>
              </a:rPr>
              <a:t>Det bestemte kendeord </a:t>
            </a:r>
            <a:r>
              <a:rPr lang="de-DE" sz="2800" dirty="0">
                <a:solidFill>
                  <a:schemeClr val="bg1"/>
                </a:solidFill>
                <a:latin typeface="Bell MT" panose="020B0604020202020204" pitchFamily="18" charset="0"/>
              </a:rPr>
              <a:t>Seite</a:t>
            </a:r>
            <a:r>
              <a:rPr lang="da-DK" sz="2800" dirty="0">
                <a:solidFill>
                  <a:schemeClr val="bg1"/>
                </a:solidFill>
                <a:latin typeface="Bell MT" panose="020B0604020202020204" pitchFamily="18" charset="0"/>
              </a:rPr>
              <a:t> 7</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7615306" y="1803108"/>
            <a:ext cx="3888072" cy="4948755"/>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pic>
        <p:nvPicPr>
          <p:cNvPr id="11" name="Billede 10" descr="Et billede, der indeholder tekst, clipart&#10;&#10;Automatisk genereret beskrivelse">
            <a:extLst>
              <a:ext uri="{FF2B5EF4-FFF2-40B4-BE49-F238E27FC236}">
                <a16:creationId xmlns:a16="http://schemas.microsoft.com/office/drawing/2014/main" id="{202CDBA8-434F-413E-8E9A-B6FCB8207B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021081" y="1783644"/>
            <a:ext cx="374213" cy="683954"/>
          </a:xfrm>
          <a:prstGeom prst="rect">
            <a:avLst/>
          </a:prstGeom>
          <a:effectLst>
            <a:outerShdw blurRad="50800" dist="76200" dir="2700000" algn="tl" rotWithShape="0">
              <a:prstClr val="black">
                <a:alpha val="40000"/>
              </a:prstClr>
            </a:outerShdw>
          </a:effectLst>
        </p:spPr>
      </p:pic>
      <p:pic>
        <p:nvPicPr>
          <p:cNvPr id="16" name="Billede 15">
            <a:extLst>
              <a:ext uri="{FF2B5EF4-FFF2-40B4-BE49-F238E27FC236}">
                <a16:creationId xmlns:a16="http://schemas.microsoft.com/office/drawing/2014/main" id="{06D3A739-F062-4CA4-B3F8-D9B58AA2ACBA}"/>
              </a:ext>
            </a:extLst>
          </p:cNvPr>
          <p:cNvPicPr>
            <a:picLocks noChangeAspect="1"/>
          </p:cNvPicPr>
          <p:nvPr/>
        </p:nvPicPr>
        <p:blipFill>
          <a:blip r:embed="rId5"/>
          <a:stretch>
            <a:fillRect/>
          </a:stretch>
        </p:blipFill>
        <p:spPr>
          <a:xfrm>
            <a:off x="7589281" y="106137"/>
            <a:ext cx="4535512" cy="1395286"/>
          </a:xfrm>
          <a:prstGeom prst="rect">
            <a:avLst/>
          </a:prstGeom>
          <a:effectLst>
            <a:outerShdw blurRad="50800" dist="76200" dir="2700000" algn="tl" rotWithShape="0">
              <a:prstClr val="black">
                <a:alpha val="40000"/>
              </a:prstClr>
            </a:outerShdw>
          </a:effectLst>
        </p:spPr>
      </p:pic>
      <p:pic>
        <p:nvPicPr>
          <p:cNvPr id="19" name="Billede 18">
            <a:extLst>
              <a:ext uri="{FF2B5EF4-FFF2-40B4-BE49-F238E27FC236}">
                <a16:creationId xmlns:a16="http://schemas.microsoft.com/office/drawing/2014/main" id="{EADC46A4-3CE4-4CD0-99D4-5DFAAFE3F3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070" y="803780"/>
            <a:ext cx="7234104" cy="5928619"/>
          </a:xfrm>
          <a:prstGeom prst="rect">
            <a:avLst/>
          </a:prstGeom>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2899331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7624033" cy="830997"/>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4800" dirty="0">
                <a:solidFill>
                  <a:schemeClr val="bg1"/>
                </a:solidFill>
                <a:latin typeface="Bell MT" panose="020B0604020202020204" pitchFamily="18" charset="0"/>
              </a:rPr>
              <a:t>Det bestemte kendeord </a:t>
            </a:r>
            <a:r>
              <a:rPr lang="de-DE" sz="2800" dirty="0">
                <a:solidFill>
                  <a:schemeClr val="bg1"/>
                </a:solidFill>
                <a:latin typeface="Bell MT" panose="020B0604020202020204" pitchFamily="18" charset="0"/>
              </a:rPr>
              <a:t>Seite</a:t>
            </a:r>
            <a:r>
              <a:rPr lang="da-DK" sz="2800" dirty="0">
                <a:solidFill>
                  <a:schemeClr val="bg1"/>
                </a:solidFill>
                <a:latin typeface="Bell MT" panose="020B0604020202020204" pitchFamily="18" charset="0"/>
              </a:rPr>
              <a:t> 8</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7615306" y="1803108"/>
            <a:ext cx="3888072" cy="4948755"/>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pic>
        <p:nvPicPr>
          <p:cNvPr id="11" name="Billede 10" descr="Et billede, der indeholder tekst, clipart&#10;&#10;Automatisk genereret beskrivelse">
            <a:extLst>
              <a:ext uri="{FF2B5EF4-FFF2-40B4-BE49-F238E27FC236}">
                <a16:creationId xmlns:a16="http://schemas.microsoft.com/office/drawing/2014/main" id="{202CDBA8-434F-413E-8E9A-B6FCB8207B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021081" y="1783644"/>
            <a:ext cx="374213" cy="683954"/>
          </a:xfrm>
          <a:prstGeom prst="rect">
            <a:avLst/>
          </a:prstGeom>
          <a:effectLst>
            <a:outerShdw blurRad="50800" dist="76200" dir="2700000" algn="tl" rotWithShape="0">
              <a:prstClr val="black">
                <a:alpha val="40000"/>
              </a:prstClr>
            </a:outerShdw>
          </a:effectLst>
        </p:spPr>
      </p:pic>
      <p:pic>
        <p:nvPicPr>
          <p:cNvPr id="16" name="Billede 15">
            <a:extLst>
              <a:ext uri="{FF2B5EF4-FFF2-40B4-BE49-F238E27FC236}">
                <a16:creationId xmlns:a16="http://schemas.microsoft.com/office/drawing/2014/main" id="{06D3A739-F062-4CA4-B3F8-D9B58AA2ACBA}"/>
              </a:ext>
            </a:extLst>
          </p:cNvPr>
          <p:cNvPicPr>
            <a:picLocks noChangeAspect="1"/>
          </p:cNvPicPr>
          <p:nvPr/>
        </p:nvPicPr>
        <p:blipFill>
          <a:blip r:embed="rId5"/>
          <a:stretch>
            <a:fillRect/>
          </a:stretch>
        </p:blipFill>
        <p:spPr>
          <a:xfrm>
            <a:off x="7589281" y="106137"/>
            <a:ext cx="4535512" cy="1395286"/>
          </a:xfrm>
          <a:prstGeom prst="rect">
            <a:avLst/>
          </a:prstGeom>
          <a:effectLst>
            <a:outerShdw blurRad="50800" dist="76200" dir="2700000" algn="tl" rotWithShape="0">
              <a:prstClr val="black">
                <a:alpha val="40000"/>
              </a:prstClr>
            </a:outerShdw>
          </a:effectLst>
        </p:spPr>
      </p:pic>
      <p:pic>
        <p:nvPicPr>
          <p:cNvPr id="3" name="Billede 2">
            <a:extLst>
              <a:ext uri="{FF2B5EF4-FFF2-40B4-BE49-F238E27FC236}">
                <a16:creationId xmlns:a16="http://schemas.microsoft.com/office/drawing/2014/main" id="{35DFA8A2-62FE-4413-BB40-6BFACA9302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069" y="803780"/>
            <a:ext cx="7173833" cy="5892350"/>
          </a:xfrm>
          <a:prstGeom prst="rect">
            <a:avLst/>
          </a:prstGeom>
        </p:spPr>
      </p:pic>
    </p:spTree>
    <p:extLst>
      <p:ext uri="{BB962C8B-B14F-4D97-AF65-F5344CB8AC3E}">
        <p14:creationId xmlns:p14="http://schemas.microsoft.com/office/powerpoint/2010/main" val="2218775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7624033" cy="830997"/>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4800" dirty="0">
                <a:solidFill>
                  <a:schemeClr val="bg1"/>
                </a:solidFill>
                <a:latin typeface="Bell MT" panose="020B0604020202020204" pitchFamily="18" charset="0"/>
              </a:rPr>
              <a:t>Det bestemte kendeord </a:t>
            </a:r>
            <a:r>
              <a:rPr lang="de-DE" sz="2800" dirty="0">
                <a:solidFill>
                  <a:schemeClr val="bg1"/>
                </a:solidFill>
                <a:latin typeface="Bell MT" panose="020B0604020202020204" pitchFamily="18" charset="0"/>
              </a:rPr>
              <a:t>Seite</a:t>
            </a:r>
            <a:r>
              <a:rPr lang="da-DK" sz="2800" dirty="0">
                <a:solidFill>
                  <a:schemeClr val="bg1"/>
                </a:solidFill>
                <a:latin typeface="Bell MT" panose="020B0604020202020204" pitchFamily="18" charset="0"/>
              </a:rPr>
              <a:t> 8</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7615306" y="1803108"/>
            <a:ext cx="3888072" cy="4948755"/>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pic>
        <p:nvPicPr>
          <p:cNvPr id="11" name="Billede 10" descr="Et billede, der indeholder tekst, clipart&#10;&#10;Automatisk genereret beskrivelse">
            <a:extLst>
              <a:ext uri="{FF2B5EF4-FFF2-40B4-BE49-F238E27FC236}">
                <a16:creationId xmlns:a16="http://schemas.microsoft.com/office/drawing/2014/main" id="{202CDBA8-434F-413E-8E9A-B6FCB8207B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021081" y="1783644"/>
            <a:ext cx="374213" cy="683954"/>
          </a:xfrm>
          <a:prstGeom prst="rect">
            <a:avLst/>
          </a:prstGeom>
          <a:effectLst>
            <a:outerShdw blurRad="50800" dist="76200" dir="2700000" algn="tl" rotWithShape="0">
              <a:prstClr val="black">
                <a:alpha val="40000"/>
              </a:prstClr>
            </a:outerShdw>
          </a:effectLst>
        </p:spPr>
      </p:pic>
      <p:pic>
        <p:nvPicPr>
          <p:cNvPr id="16" name="Billede 15">
            <a:extLst>
              <a:ext uri="{FF2B5EF4-FFF2-40B4-BE49-F238E27FC236}">
                <a16:creationId xmlns:a16="http://schemas.microsoft.com/office/drawing/2014/main" id="{06D3A739-F062-4CA4-B3F8-D9B58AA2ACBA}"/>
              </a:ext>
            </a:extLst>
          </p:cNvPr>
          <p:cNvPicPr>
            <a:picLocks noChangeAspect="1"/>
          </p:cNvPicPr>
          <p:nvPr/>
        </p:nvPicPr>
        <p:blipFill>
          <a:blip r:embed="rId5"/>
          <a:stretch>
            <a:fillRect/>
          </a:stretch>
        </p:blipFill>
        <p:spPr>
          <a:xfrm>
            <a:off x="7589281" y="106137"/>
            <a:ext cx="4535512" cy="1395286"/>
          </a:xfrm>
          <a:prstGeom prst="rect">
            <a:avLst/>
          </a:prstGeom>
          <a:effectLst>
            <a:outerShdw blurRad="50800" dist="76200" dir="2700000" algn="tl" rotWithShape="0">
              <a:prstClr val="black">
                <a:alpha val="40000"/>
              </a:prstClr>
            </a:outerShdw>
          </a:effectLst>
        </p:spPr>
      </p:pic>
      <p:pic>
        <p:nvPicPr>
          <p:cNvPr id="4" name="Billede 3">
            <a:extLst>
              <a:ext uri="{FF2B5EF4-FFF2-40B4-BE49-F238E27FC236}">
                <a16:creationId xmlns:a16="http://schemas.microsoft.com/office/drawing/2014/main" id="{377592B7-A024-4642-8F83-D079A7FCA1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644" y="1706708"/>
            <a:ext cx="7269161" cy="4036944"/>
          </a:xfrm>
          <a:prstGeom prst="rect">
            <a:avLst/>
          </a:prstGeom>
        </p:spPr>
      </p:pic>
    </p:spTree>
    <p:extLst>
      <p:ext uri="{BB962C8B-B14F-4D97-AF65-F5344CB8AC3E}">
        <p14:creationId xmlns:p14="http://schemas.microsoft.com/office/powerpoint/2010/main" val="1764313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7624033" cy="830997"/>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4800" dirty="0">
                <a:solidFill>
                  <a:schemeClr val="bg1"/>
                </a:solidFill>
                <a:latin typeface="Bell MT" panose="020B0604020202020204" pitchFamily="18" charset="0"/>
              </a:rPr>
              <a:t>Det ubestemte kendeord </a:t>
            </a:r>
            <a:r>
              <a:rPr lang="de-DE" sz="2800" dirty="0">
                <a:solidFill>
                  <a:schemeClr val="bg1"/>
                </a:solidFill>
                <a:latin typeface="Bell MT" panose="020B0604020202020204" pitchFamily="18" charset="0"/>
              </a:rPr>
              <a:t>S.</a:t>
            </a:r>
            <a:r>
              <a:rPr lang="da-DK" sz="2800" dirty="0">
                <a:solidFill>
                  <a:schemeClr val="bg1"/>
                </a:solidFill>
                <a:latin typeface="Bell MT" panose="020B0604020202020204" pitchFamily="18" charset="0"/>
              </a:rPr>
              <a:t> 9</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7615306" y="1803108"/>
            <a:ext cx="3888072" cy="4948755"/>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pic>
        <p:nvPicPr>
          <p:cNvPr id="11" name="Billede 10" descr="Et billede, der indeholder tekst, clipart&#10;&#10;Automatisk genereret beskrivelse">
            <a:extLst>
              <a:ext uri="{FF2B5EF4-FFF2-40B4-BE49-F238E27FC236}">
                <a16:creationId xmlns:a16="http://schemas.microsoft.com/office/drawing/2014/main" id="{202CDBA8-434F-413E-8E9A-B6FCB8207B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021081" y="1783644"/>
            <a:ext cx="374213" cy="683954"/>
          </a:xfrm>
          <a:prstGeom prst="rect">
            <a:avLst/>
          </a:prstGeom>
          <a:effectLst>
            <a:outerShdw blurRad="50800" dist="76200" dir="2700000" algn="tl" rotWithShape="0">
              <a:prstClr val="black">
                <a:alpha val="40000"/>
              </a:prstClr>
            </a:outerShdw>
          </a:effectLst>
        </p:spPr>
      </p:pic>
      <p:pic>
        <p:nvPicPr>
          <p:cNvPr id="16" name="Billede 15">
            <a:extLst>
              <a:ext uri="{FF2B5EF4-FFF2-40B4-BE49-F238E27FC236}">
                <a16:creationId xmlns:a16="http://schemas.microsoft.com/office/drawing/2014/main" id="{06D3A739-F062-4CA4-B3F8-D9B58AA2ACBA}"/>
              </a:ext>
            </a:extLst>
          </p:cNvPr>
          <p:cNvPicPr>
            <a:picLocks noChangeAspect="1"/>
          </p:cNvPicPr>
          <p:nvPr/>
        </p:nvPicPr>
        <p:blipFill>
          <a:blip r:embed="rId5"/>
          <a:stretch>
            <a:fillRect/>
          </a:stretch>
        </p:blipFill>
        <p:spPr>
          <a:xfrm>
            <a:off x="7589281" y="106137"/>
            <a:ext cx="4535512" cy="1395286"/>
          </a:xfrm>
          <a:prstGeom prst="rect">
            <a:avLst/>
          </a:prstGeom>
          <a:effectLst>
            <a:outerShdw blurRad="50800" dist="76200" dir="2700000" algn="tl" rotWithShape="0">
              <a:prstClr val="black">
                <a:alpha val="40000"/>
              </a:prstClr>
            </a:outerShdw>
          </a:effectLst>
        </p:spPr>
      </p:pic>
      <p:pic>
        <p:nvPicPr>
          <p:cNvPr id="3" name="Billede 2">
            <a:extLst>
              <a:ext uri="{FF2B5EF4-FFF2-40B4-BE49-F238E27FC236}">
                <a16:creationId xmlns:a16="http://schemas.microsoft.com/office/drawing/2014/main" id="{3BC0890B-4CA0-41CD-A6F9-83D7005AB8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749" y="1022755"/>
            <a:ext cx="7037154" cy="5242578"/>
          </a:xfrm>
          <a:prstGeom prst="rect">
            <a:avLst/>
          </a:prstGeom>
        </p:spPr>
      </p:pic>
    </p:spTree>
    <p:extLst>
      <p:ext uri="{BB962C8B-B14F-4D97-AF65-F5344CB8AC3E}">
        <p14:creationId xmlns:p14="http://schemas.microsoft.com/office/powerpoint/2010/main" val="743210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7624033" cy="830997"/>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4800" dirty="0">
                <a:solidFill>
                  <a:schemeClr val="bg1"/>
                </a:solidFill>
                <a:latin typeface="Bell MT" panose="020B0604020202020204" pitchFamily="18" charset="0"/>
              </a:rPr>
              <a:t>Det ubestemte kendeord </a:t>
            </a:r>
            <a:r>
              <a:rPr lang="de-DE" sz="2800" dirty="0">
                <a:solidFill>
                  <a:schemeClr val="bg1"/>
                </a:solidFill>
                <a:latin typeface="Bell MT" panose="020B0604020202020204" pitchFamily="18" charset="0"/>
              </a:rPr>
              <a:t>S.</a:t>
            </a:r>
            <a:r>
              <a:rPr lang="da-DK" sz="2800" dirty="0">
                <a:solidFill>
                  <a:schemeClr val="bg1"/>
                </a:solidFill>
                <a:latin typeface="Bell MT" panose="020B0604020202020204" pitchFamily="18" charset="0"/>
              </a:rPr>
              <a:t> 9</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7615306" y="1803108"/>
            <a:ext cx="3888072" cy="4948755"/>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pic>
        <p:nvPicPr>
          <p:cNvPr id="11" name="Billede 10" descr="Et billede, der indeholder tekst, clipart&#10;&#10;Automatisk genereret beskrivelse">
            <a:extLst>
              <a:ext uri="{FF2B5EF4-FFF2-40B4-BE49-F238E27FC236}">
                <a16:creationId xmlns:a16="http://schemas.microsoft.com/office/drawing/2014/main" id="{202CDBA8-434F-413E-8E9A-B6FCB8207B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021081" y="1783644"/>
            <a:ext cx="374213" cy="683954"/>
          </a:xfrm>
          <a:prstGeom prst="rect">
            <a:avLst/>
          </a:prstGeom>
          <a:effectLst>
            <a:outerShdw blurRad="50800" dist="76200" dir="2700000" algn="tl" rotWithShape="0">
              <a:prstClr val="black">
                <a:alpha val="40000"/>
              </a:prstClr>
            </a:outerShdw>
          </a:effectLst>
        </p:spPr>
      </p:pic>
      <p:pic>
        <p:nvPicPr>
          <p:cNvPr id="16" name="Billede 15">
            <a:extLst>
              <a:ext uri="{FF2B5EF4-FFF2-40B4-BE49-F238E27FC236}">
                <a16:creationId xmlns:a16="http://schemas.microsoft.com/office/drawing/2014/main" id="{06D3A739-F062-4CA4-B3F8-D9B58AA2ACBA}"/>
              </a:ext>
            </a:extLst>
          </p:cNvPr>
          <p:cNvPicPr>
            <a:picLocks noChangeAspect="1"/>
          </p:cNvPicPr>
          <p:nvPr/>
        </p:nvPicPr>
        <p:blipFill>
          <a:blip r:embed="rId5"/>
          <a:stretch>
            <a:fillRect/>
          </a:stretch>
        </p:blipFill>
        <p:spPr>
          <a:xfrm>
            <a:off x="7589281" y="106137"/>
            <a:ext cx="4535512" cy="1395286"/>
          </a:xfrm>
          <a:prstGeom prst="rect">
            <a:avLst/>
          </a:prstGeom>
          <a:effectLst>
            <a:outerShdw blurRad="50800" dist="76200" dir="2700000" algn="tl" rotWithShape="0">
              <a:prstClr val="black">
                <a:alpha val="40000"/>
              </a:prstClr>
            </a:outerShdw>
          </a:effectLst>
        </p:spPr>
      </p:pic>
      <p:pic>
        <p:nvPicPr>
          <p:cNvPr id="4" name="Billede 3">
            <a:extLst>
              <a:ext uri="{FF2B5EF4-FFF2-40B4-BE49-F238E27FC236}">
                <a16:creationId xmlns:a16="http://schemas.microsoft.com/office/drawing/2014/main" id="{35AD6632-619D-4A3B-B953-2B367ECF33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5295" y="1835316"/>
            <a:ext cx="7046608" cy="3538004"/>
          </a:xfrm>
          <a:prstGeom prst="rect">
            <a:avLst/>
          </a:prstGeom>
        </p:spPr>
      </p:pic>
    </p:spTree>
    <p:extLst>
      <p:ext uri="{BB962C8B-B14F-4D97-AF65-F5344CB8AC3E}">
        <p14:creationId xmlns:p14="http://schemas.microsoft.com/office/powerpoint/2010/main" val="4144770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9301845" cy="1015663"/>
          </a:xfrm>
          <a:prstGeom prst="rect">
            <a:avLst/>
          </a:prstGeom>
          <a:noFill/>
          <a:effectLst>
            <a:outerShdw blurRad="50800" dist="76200" dir="2700000" algn="tl" rotWithShape="0">
              <a:prstClr val="black">
                <a:alpha val="40000"/>
              </a:prstClr>
            </a:outerShdw>
          </a:effectLst>
        </p:spPr>
        <p:txBody>
          <a:bodyPr wrap="square" rtlCol="0">
            <a:spAutoFit/>
          </a:bodyPr>
          <a:lstStyle/>
          <a:p>
            <a:r>
              <a:rPr lang="de-DE" sz="6000" dirty="0">
                <a:solidFill>
                  <a:schemeClr val="bg1"/>
                </a:solidFill>
                <a:latin typeface="Bell MT" panose="020B0604020202020204" pitchFamily="18" charset="0"/>
              </a:rPr>
              <a:t>Hanna deckt den Tisch </a:t>
            </a:r>
            <a:r>
              <a:rPr lang="de-DE" sz="2400" dirty="0">
                <a:solidFill>
                  <a:schemeClr val="bg1"/>
                </a:solidFill>
                <a:latin typeface="Bell MT" panose="020B0604020202020204" pitchFamily="18" charset="0"/>
              </a:rPr>
              <a:t>Seite </a:t>
            </a:r>
            <a:r>
              <a:rPr lang="da-DK" sz="2400" dirty="0">
                <a:solidFill>
                  <a:schemeClr val="bg1"/>
                </a:solidFill>
                <a:latin typeface="Bell MT" panose="020B0604020202020204" pitchFamily="18" charset="0"/>
              </a:rPr>
              <a:t>10</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67207" y="940371"/>
            <a:ext cx="6096001" cy="5736201"/>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pic>
        <p:nvPicPr>
          <p:cNvPr id="3" name="Billede 2" descr="Et billede, der indeholder tekst&#10;&#10;Automatisk genereret beskrivelse">
            <a:extLst>
              <a:ext uri="{FF2B5EF4-FFF2-40B4-BE49-F238E27FC236}">
                <a16:creationId xmlns:a16="http://schemas.microsoft.com/office/drawing/2014/main" id="{F5BA793C-636E-44A1-9F05-33C495BC14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7443" y="688220"/>
            <a:ext cx="5506154" cy="5458755"/>
          </a:xfrm>
          <a:prstGeom prst="rect">
            <a:avLst/>
          </a:prstGeom>
          <a:effectLst>
            <a:outerShdw blurRad="50800" dist="88900" dir="2700000" algn="tl" rotWithShape="0">
              <a:prstClr val="black">
                <a:alpha val="40000"/>
              </a:prstClr>
            </a:outerShdw>
          </a:effectLst>
        </p:spPr>
      </p:pic>
      <p:sp>
        <p:nvSpPr>
          <p:cNvPr id="4" name="Tekstfelt 3">
            <a:extLst>
              <a:ext uri="{FF2B5EF4-FFF2-40B4-BE49-F238E27FC236}">
                <a16:creationId xmlns:a16="http://schemas.microsoft.com/office/drawing/2014/main" id="{09A315FC-02CB-4A12-A566-FEF6FBB7A6C5}"/>
              </a:ext>
            </a:extLst>
          </p:cNvPr>
          <p:cNvSpPr txBox="1"/>
          <p:nvPr/>
        </p:nvSpPr>
        <p:spPr>
          <a:xfrm>
            <a:off x="413656" y="1192522"/>
            <a:ext cx="5709312" cy="5559342"/>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Hörtext:</a:t>
            </a:r>
            <a:endParaRPr lang="de-DE" sz="1400" kern="1400" dirty="0">
              <a:ln>
                <a:noFill/>
              </a:ln>
              <a:solidFill>
                <a:srgbClr val="000000"/>
              </a:solidFill>
              <a:effectLst/>
              <a:latin typeface="Arial" panose="020B0604020202020204" pitchFamily="34" charset="0"/>
              <a:cs typeface="Arial" panose="020B0604020202020204" pitchFamily="34" charset="0"/>
            </a:endParaRPr>
          </a:p>
          <a:p>
            <a:pPr marL="0" marR="0" indent="0" algn="l">
              <a:lnSpc>
                <a:spcPct val="119000"/>
              </a:lnSpc>
              <a:spcBef>
                <a:spcPts val="0"/>
              </a:spcBef>
              <a:spcAft>
                <a:spcPts val="600"/>
              </a:spcAft>
            </a:pPr>
            <a:r>
              <a:rPr lang="de-DE" sz="1500" kern="1400" dirty="0">
                <a:ln>
                  <a:noFill/>
                </a:ln>
                <a:solidFill>
                  <a:srgbClr val="000000"/>
                </a:solidFill>
                <a:effectLst/>
                <a:latin typeface="Arial" panose="020B0604020202020204" pitchFamily="34" charset="0"/>
                <a:cs typeface="Arial" panose="020B0604020202020204" pitchFamily="34" charset="0"/>
              </a:rPr>
              <a:t>Hallo, ich bin die Julia. Ich bin die Mutter im Haus. </a:t>
            </a:r>
          </a:p>
          <a:p>
            <a:pPr marL="0" marR="0" indent="0" algn="l">
              <a:lnSpc>
                <a:spcPct val="119000"/>
              </a:lnSpc>
              <a:spcBef>
                <a:spcPts val="0"/>
              </a:spcBef>
              <a:spcAft>
                <a:spcPts val="600"/>
              </a:spcAft>
            </a:pPr>
            <a:r>
              <a:rPr lang="de-DE" sz="1500" kern="1400" dirty="0">
                <a:ln>
                  <a:noFill/>
                </a:ln>
                <a:solidFill>
                  <a:srgbClr val="000000"/>
                </a:solidFill>
                <a:effectLst/>
                <a:latin typeface="Arial" panose="020B0604020202020204" pitchFamily="34" charset="0"/>
                <a:cs typeface="Arial" panose="020B0604020202020204" pitchFamily="34" charset="0"/>
              </a:rPr>
              <a:t>Heute gibt es Pfannkuchen. Ich habe zwanzig Pfannkuchen gemacht. Alle kriegen also vier Stück. </a:t>
            </a:r>
          </a:p>
          <a:p>
            <a:pPr marL="0" marR="0" indent="0" algn="l">
              <a:lnSpc>
                <a:spcPct val="119000"/>
              </a:lnSpc>
              <a:spcBef>
                <a:spcPts val="0"/>
              </a:spcBef>
              <a:spcAft>
                <a:spcPts val="600"/>
              </a:spcAft>
            </a:pPr>
            <a:r>
              <a:rPr lang="de-DE" sz="1500" kern="1400" dirty="0">
                <a:ln>
                  <a:noFill/>
                </a:ln>
                <a:solidFill>
                  <a:srgbClr val="000000"/>
                </a:solidFill>
                <a:effectLst/>
                <a:latin typeface="Arial" panose="020B0604020202020204" pitchFamily="34" charset="0"/>
                <a:cs typeface="Arial" panose="020B0604020202020204" pitchFamily="34" charset="0"/>
              </a:rPr>
              <a:t>Meine Tochter, die Hanna, wird den Tisch decken. Meine zwei Söhne sind zu faul dazu. Wir brauchen also fünf flache Teller, fünf Gabeln und fünf Messer. Es gibt eine Marmelade. Für die Marmelade brauchen wir einen Teelöffel und eine kleine Schüssel. Ich brauche auch eine Platte für die Pfannkuchen und eine Unterlage für die Teller. Wir haben keine Servietten aus Stoff, so wir brauchen eine Küchenrolle. Wir Eltern trinken immer einen Tee, deswegen decken wir den Tisch mit zwei Becher. Alle drei Kinder trinken Milch, also brauchen wir auch die Gläser. </a:t>
            </a:r>
          </a:p>
          <a:p>
            <a:pPr marL="0" marR="0" indent="0" algn="l">
              <a:lnSpc>
                <a:spcPct val="119000"/>
              </a:lnSpc>
              <a:spcBef>
                <a:spcPts val="0"/>
              </a:spcBef>
              <a:spcAft>
                <a:spcPts val="600"/>
              </a:spcAft>
            </a:pPr>
            <a:r>
              <a:rPr lang="de-DE" sz="1500" kern="1400" dirty="0">
                <a:ln>
                  <a:noFill/>
                </a:ln>
                <a:solidFill>
                  <a:srgbClr val="000000"/>
                </a:solidFill>
                <a:effectLst/>
                <a:latin typeface="Arial" panose="020B0604020202020204" pitchFamily="34" charset="0"/>
                <a:cs typeface="Arial" panose="020B0604020202020204" pitchFamily="34" charset="0"/>
              </a:rPr>
              <a:t>Ja, und dann brauche ich ja auch die große Pfanne. Pfannkuchen ohne eine Pfanne, das geht nicht. </a:t>
            </a:r>
          </a:p>
          <a:p>
            <a:pPr marL="0" marR="0" indent="0" algn="l">
              <a:lnSpc>
                <a:spcPct val="119000"/>
              </a:lnSpc>
              <a:spcBef>
                <a:spcPts val="0"/>
              </a:spcBef>
              <a:spcAft>
                <a:spcPts val="600"/>
              </a:spcAft>
            </a:pPr>
            <a:r>
              <a:rPr lang="de-DE" sz="1500" kern="1400" dirty="0">
                <a:ln>
                  <a:noFill/>
                </a:ln>
                <a:solidFill>
                  <a:srgbClr val="000000"/>
                </a:solidFill>
                <a:effectLst/>
                <a:latin typeface="Arial" panose="020B0604020202020204" pitchFamily="34" charset="0"/>
                <a:cs typeface="Arial" panose="020B0604020202020204" pitchFamily="34" charset="0"/>
              </a:rPr>
              <a:t>Die Kerze hat die Hanna angezündet.</a:t>
            </a:r>
          </a:p>
          <a:p>
            <a:pPr marL="0" marR="0" indent="0" algn="l">
              <a:lnSpc>
                <a:spcPct val="119000"/>
              </a:lnSpc>
              <a:spcBef>
                <a:spcPts val="0"/>
              </a:spcBef>
              <a:spcAft>
                <a:spcPts val="600"/>
              </a:spcAft>
            </a:pPr>
            <a:r>
              <a:rPr lang="de-DE" sz="1500" kern="1400" dirty="0">
                <a:ln>
                  <a:noFill/>
                </a:ln>
                <a:solidFill>
                  <a:srgbClr val="000000"/>
                </a:solidFill>
                <a:effectLst/>
                <a:latin typeface="Arial" panose="020B0604020202020204" pitchFamily="34" charset="0"/>
                <a:cs typeface="Arial" panose="020B0604020202020204" pitchFamily="34" charset="0"/>
              </a:rPr>
              <a:t>Aber jetzt kann die Familie essen kommen!</a:t>
            </a:r>
          </a:p>
          <a:p>
            <a:endParaRPr lang="da-DK" dirty="0"/>
          </a:p>
        </p:txBody>
      </p:sp>
      <p:pic>
        <p:nvPicPr>
          <p:cNvPr id="11" name="Tysk - Wir decken den Tisch - Hanna deckt den Tisch - opgavemappen.nu">
            <a:hlinkClick r:id="" action="ppaction://media"/>
            <a:extLst>
              <a:ext uri="{FF2B5EF4-FFF2-40B4-BE49-F238E27FC236}">
                <a16:creationId xmlns:a16="http://schemas.microsoft.com/office/drawing/2014/main" id="{A418B61E-8372-44D8-9D8F-854CAED7F0E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124451" y="5556191"/>
            <a:ext cx="687700" cy="687700"/>
          </a:xfrm>
          <a:prstGeom prst="rect">
            <a:avLst/>
          </a:prstGeom>
          <a:effectLst>
            <a:outerShdw blurRad="50800" dist="76200" dir="2700000" algn="tl" rotWithShape="0">
              <a:srgbClr val="00B050">
                <a:alpha val="40000"/>
              </a:srgbClr>
            </a:outerShdw>
          </a:effectLst>
        </p:spPr>
      </p:pic>
    </p:spTree>
    <p:extLst>
      <p:ext uri="{BB962C8B-B14F-4D97-AF65-F5344CB8AC3E}">
        <p14:creationId xmlns:p14="http://schemas.microsoft.com/office/powerpoint/2010/main" val="9478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69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9301845" cy="1015663"/>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6000" dirty="0">
                <a:solidFill>
                  <a:schemeClr val="bg1"/>
                </a:solidFill>
                <a:latin typeface="Bell MT" panose="020B0604020202020204" pitchFamily="18" charset="0"/>
              </a:rPr>
              <a:t>Verber ved </a:t>
            </a:r>
            <a:r>
              <a:rPr lang="de-DE" sz="6000" dirty="0">
                <a:solidFill>
                  <a:schemeClr val="bg1"/>
                </a:solidFill>
                <a:latin typeface="Bell MT" panose="020B0604020202020204" pitchFamily="18" charset="0"/>
              </a:rPr>
              <a:t>bordet </a:t>
            </a:r>
            <a:r>
              <a:rPr lang="de-DE" sz="2400" dirty="0">
                <a:solidFill>
                  <a:schemeClr val="bg1"/>
                </a:solidFill>
                <a:latin typeface="Bell MT" panose="020B0604020202020204" pitchFamily="18" charset="0"/>
              </a:rPr>
              <a:t>Seite </a:t>
            </a:r>
            <a:r>
              <a:rPr lang="da-DK" sz="2400" dirty="0">
                <a:solidFill>
                  <a:schemeClr val="bg1"/>
                </a:solidFill>
                <a:latin typeface="Bell MT" panose="020B0604020202020204" pitchFamily="18" charset="0"/>
              </a:rPr>
              <a:t>11</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722617" y="5568319"/>
            <a:ext cx="6243792" cy="1170692"/>
          </a:xfrm>
          <a:prstGeom prst="roundRect">
            <a:avLst/>
          </a:prstGeom>
          <a:solidFill>
            <a:schemeClr val="bg1"/>
          </a:solidFill>
          <a:ln>
            <a:no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graphicFrame>
        <p:nvGraphicFramePr>
          <p:cNvPr id="2" name="Tabel 1">
            <a:extLst>
              <a:ext uri="{FF2B5EF4-FFF2-40B4-BE49-F238E27FC236}">
                <a16:creationId xmlns:a16="http://schemas.microsoft.com/office/drawing/2014/main" id="{F3996830-B9B2-4669-8431-2D3405457C2A}"/>
              </a:ext>
            </a:extLst>
          </p:cNvPr>
          <p:cNvGraphicFramePr>
            <a:graphicFrameLocks noGrp="1"/>
          </p:cNvGraphicFramePr>
          <p:nvPr>
            <p:extLst>
              <p:ext uri="{D42A27DB-BD31-4B8C-83A1-F6EECF244321}">
                <p14:modId xmlns:p14="http://schemas.microsoft.com/office/powerpoint/2010/main" val="4261613717"/>
              </p:ext>
            </p:extLst>
          </p:nvPr>
        </p:nvGraphicFramePr>
        <p:xfrm>
          <a:off x="428591" y="1192522"/>
          <a:ext cx="4283248" cy="4198938"/>
        </p:xfrm>
        <a:graphic>
          <a:graphicData uri="http://schemas.openxmlformats.org/drawingml/2006/table">
            <a:tbl>
              <a:tblPr>
                <a:effectLst>
                  <a:outerShdw blurRad="50800" dist="88900" dir="2700000" algn="tl" rotWithShape="0">
                    <a:prstClr val="black">
                      <a:alpha val="40000"/>
                    </a:prstClr>
                  </a:outerShdw>
                </a:effectLst>
              </a:tblPr>
              <a:tblGrid>
                <a:gridCol w="1697246">
                  <a:extLst>
                    <a:ext uri="{9D8B030D-6E8A-4147-A177-3AD203B41FA5}">
                      <a16:colId xmlns:a16="http://schemas.microsoft.com/office/drawing/2014/main" val="1372414131"/>
                    </a:ext>
                  </a:extLst>
                </a:gridCol>
                <a:gridCol w="2586002">
                  <a:extLst>
                    <a:ext uri="{9D8B030D-6E8A-4147-A177-3AD203B41FA5}">
                      <a16:colId xmlns:a16="http://schemas.microsoft.com/office/drawing/2014/main" val="966836585"/>
                    </a:ext>
                  </a:extLst>
                </a:gridCol>
              </a:tblGrid>
              <a:tr h="398366">
                <a:tc>
                  <a:txBody>
                    <a:bodyPr/>
                    <a:lstStyle/>
                    <a:p>
                      <a:pPr marR="0" indent="0" algn="ctr" rtl="0">
                        <a:lnSpc>
                          <a:spcPct val="119000"/>
                        </a:lnSpc>
                        <a:spcBef>
                          <a:spcPts val="0"/>
                        </a:spcBef>
                        <a:spcAft>
                          <a:spcPts val="600"/>
                        </a:spcAft>
                      </a:pPr>
                      <a:r>
                        <a:rPr lang="da-DK" sz="2000" kern="1400" dirty="0">
                          <a:ln>
                            <a:noFill/>
                          </a:ln>
                          <a:solidFill>
                            <a:srgbClr val="000000"/>
                          </a:solidFill>
                          <a:effectLst/>
                          <a:latin typeface="Arial" panose="020B0604020202020204" pitchFamily="34" charset="0"/>
                        </a:rPr>
                        <a:t>DEUTSCH</a:t>
                      </a:r>
                      <a:endParaRPr lang="da-DK" sz="20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marR="0" indent="0" algn="ctr" rtl="0">
                        <a:lnSpc>
                          <a:spcPct val="119000"/>
                        </a:lnSpc>
                        <a:spcBef>
                          <a:spcPts val="0"/>
                        </a:spcBef>
                        <a:spcAft>
                          <a:spcPts val="600"/>
                        </a:spcAft>
                      </a:pPr>
                      <a:r>
                        <a:rPr lang="de-DE" sz="2000" kern="1400" dirty="0">
                          <a:ln>
                            <a:noFill/>
                          </a:ln>
                          <a:solidFill>
                            <a:srgbClr val="000000"/>
                          </a:solidFill>
                          <a:effectLst/>
                          <a:latin typeface="Arial" panose="020B0604020202020204" pitchFamily="34" charset="0"/>
                        </a:rPr>
                        <a:t>die Übersetzung </a:t>
                      </a:r>
                      <a:endParaRPr lang="de-DE" sz="20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087749383"/>
                  </a:ext>
                </a:extLst>
              </a:tr>
              <a:tr h="334427">
                <a:tc>
                  <a:txBody>
                    <a:bodyPr/>
                    <a:lstStyle/>
                    <a:p>
                      <a:pPr marR="0" indent="0" algn="l" rtl="0">
                        <a:lnSpc>
                          <a:spcPct val="119000"/>
                        </a:lnSpc>
                        <a:spcBef>
                          <a:spcPts val="0"/>
                        </a:spcBef>
                        <a:spcAft>
                          <a:spcPts val="600"/>
                        </a:spcAft>
                      </a:pPr>
                      <a:r>
                        <a:rPr lang="de-DE" sz="1600" kern="1400" dirty="0">
                          <a:ln>
                            <a:noFill/>
                          </a:ln>
                          <a:solidFill>
                            <a:srgbClr val="000000"/>
                          </a:solidFill>
                          <a:effectLst/>
                          <a:latin typeface="Arial" panose="020B0604020202020204" pitchFamily="34" charset="0"/>
                        </a:rPr>
                        <a:t>braten</a:t>
                      </a:r>
                      <a:endParaRPr lang="de-DE" sz="16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18354008"/>
                  </a:ext>
                </a:extLst>
              </a:tr>
              <a:tr h="334427">
                <a:tc>
                  <a:txBody>
                    <a:bodyPr/>
                    <a:lstStyle/>
                    <a:p>
                      <a:pPr marR="0" indent="0" algn="l" rtl="0">
                        <a:lnSpc>
                          <a:spcPct val="119000"/>
                        </a:lnSpc>
                        <a:spcBef>
                          <a:spcPts val="0"/>
                        </a:spcBef>
                        <a:spcAft>
                          <a:spcPts val="200"/>
                        </a:spcAft>
                      </a:pPr>
                      <a:r>
                        <a:rPr lang="de-DE" sz="1600" kern="1400" dirty="0">
                          <a:ln>
                            <a:noFill/>
                          </a:ln>
                          <a:solidFill>
                            <a:srgbClr val="000000"/>
                          </a:solidFill>
                          <a:effectLst/>
                          <a:latin typeface="Arial" panose="020B0604020202020204" pitchFamily="34" charset="0"/>
                        </a:rPr>
                        <a:t>kochen</a:t>
                      </a:r>
                      <a:endParaRPr lang="de-DE" sz="16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62703910"/>
                  </a:ext>
                </a:extLst>
              </a:tr>
              <a:tr h="334427">
                <a:tc>
                  <a:txBody>
                    <a:bodyPr/>
                    <a:lstStyle/>
                    <a:p>
                      <a:pPr marR="0" indent="0" algn="l" rtl="0">
                        <a:lnSpc>
                          <a:spcPct val="119000"/>
                        </a:lnSpc>
                        <a:spcBef>
                          <a:spcPts val="0"/>
                        </a:spcBef>
                        <a:spcAft>
                          <a:spcPts val="200"/>
                        </a:spcAft>
                      </a:pPr>
                      <a:r>
                        <a:rPr lang="de-DE" sz="1600" kern="1400" dirty="0">
                          <a:ln>
                            <a:noFill/>
                          </a:ln>
                          <a:solidFill>
                            <a:srgbClr val="000000"/>
                          </a:solidFill>
                          <a:effectLst/>
                          <a:latin typeface="Arial" panose="020B0604020202020204" pitchFamily="34" charset="0"/>
                        </a:rPr>
                        <a:t>einschenken</a:t>
                      </a:r>
                      <a:endParaRPr lang="de-DE" sz="16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95277896"/>
                  </a:ext>
                </a:extLst>
              </a:tr>
              <a:tr h="334427">
                <a:tc>
                  <a:txBody>
                    <a:bodyPr/>
                    <a:lstStyle/>
                    <a:p>
                      <a:pPr marR="0" indent="0" algn="l" rtl="0">
                        <a:lnSpc>
                          <a:spcPct val="119000"/>
                        </a:lnSpc>
                        <a:spcBef>
                          <a:spcPts val="0"/>
                        </a:spcBef>
                        <a:spcAft>
                          <a:spcPts val="200"/>
                        </a:spcAft>
                      </a:pPr>
                      <a:r>
                        <a:rPr lang="de-DE" sz="1600" kern="1400" dirty="0">
                          <a:ln>
                            <a:noFill/>
                          </a:ln>
                          <a:solidFill>
                            <a:srgbClr val="000000"/>
                          </a:solidFill>
                          <a:effectLst/>
                          <a:latin typeface="Arial" panose="020B0604020202020204" pitchFamily="34" charset="0"/>
                        </a:rPr>
                        <a:t>greifen</a:t>
                      </a:r>
                      <a:endParaRPr lang="de-DE" sz="16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88045738"/>
                  </a:ext>
                </a:extLst>
              </a:tr>
              <a:tr h="334427">
                <a:tc>
                  <a:txBody>
                    <a:bodyPr/>
                    <a:lstStyle/>
                    <a:p>
                      <a:pPr marR="0" indent="0" algn="l" rtl="0">
                        <a:lnSpc>
                          <a:spcPct val="119000"/>
                        </a:lnSpc>
                        <a:spcBef>
                          <a:spcPts val="0"/>
                        </a:spcBef>
                        <a:spcAft>
                          <a:spcPts val="200"/>
                        </a:spcAft>
                      </a:pPr>
                      <a:r>
                        <a:rPr lang="de-DE" sz="1600" kern="1400" dirty="0">
                          <a:ln>
                            <a:noFill/>
                          </a:ln>
                          <a:solidFill>
                            <a:srgbClr val="000000"/>
                          </a:solidFill>
                          <a:effectLst/>
                          <a:latin typeface="Arial" panose="020B0604020202020204" pitchFamily="34" charset="0"/>
                        </a:rPr>
                        <a:t>stecken</a:t>
                      </a:r>
                      <a:endParaRPr lang="de-DE" sz="16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27510441"/>
                  </a:ext>
                </a:extLst>
              </a:tr>
              <a:tr h="334427">
                <a:tc>
                  <a:txBody>
                    <a:bodyPr/>
                    <a:lstStyle/>
                    <a:p>
                      <a:pPr marR="0" indent="0" algn="l" rtl="0">
                        <a:lnSpc>
                          <a:spcPct val="119000"/>
                        </a:lnSpc>
                        <a:spcBef>
                          <a:spcPts val="0"/>
                        </a:spcBef>
                        <a:spcAft>
                          <a:spcPts val="200"/>
                        </a:spcAft>
                      </a:pPr>
                      <a:r>
                        <a:rPr lang="de-DE" sz="1600" kern="1400" dirty="0">
                          <a:ln>
                            <a:noFill/>
                          </a:ln>
                          <a:solidFill>
                            <a:srgbClr val="000000"/>
                          </a:solidFill>
                          <a:effectLst/>
                          <a:latin typeface="Arial" panose="020B0604020202020204" pitchFamily="34" charset="0"/>
                        </a:rPr>
                        <a:t>auffangen </a:t>
                      </a:r>
                      <a:endParaRPr lang="de-DE" sz="16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19468603"/>
                  </a:ext>
                </a:extLst>
              </a:tr>
              <a:tr h="334427">
                <a:tc>
                  <a:txBody>
                    <a:bodyPr/>
                    <a:lstStyle/>
                    <a:p>
                      <a:pPr marR="0" indent="0" algn="l" rtl="0">
                        <a:lnSpc>
                          <a:spcPct val="119000"/>
                        </a:lnSpc>
                        <a:spcBef>
                          <a:spcPts val="0"/>
                        </a:spcBef>
                        <a:spcAft>
                          <a:spcPts val="200"/>
                        </a:spcAft>
                      </a:pPr>
                      <a:r>
                        <a:rPr lang="de-DE" sz="1600" kern="1400" dirty="0">
                          <a:ln>
                            <a:noFill/>
                          </a:ln>
                          <a:solidFill>
                            <a:srgbClr val="000000"/>
                          </a:solidFill>
                          <a:effectLst/>
                          <a:latin typeface="Arial" panose="020B0604020202020204" pitchFamily="34" charset="0"/>
                        </a:rPr>
                        <a:t>zudecken</a:t>
                      </a:r>
                      <a:endParaRPr lang="de-DE" sz="16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1750981"/>
                  </a:ext>
                </a:extLst>
              </a:tr>
              <a:tr h="334427">
                <a:tc>
                  <a:txBody>
                    <a:bodyPr/>
                    <a:lstStyle/>
                    <a:p>
                      <a:pPr marR="0" indent="0" algn="l" rtl="0">
                        <a:lnSpc>
                          <a:spcPct val="119000"/>
                        </a:lnSpc>
                        <a:spcBef>
                          <a:spcPts val="0"/>
                        </a:spcBef>
                        <a:spcAft>
                          <a:spcPts val="200"/>
                        </a:spcAft>
                      </a:pPr>
                      <a:r>
                        <a:rPr lang="de-DE" sz="1600" kern="1400" dirty="0">
                          <a:ln>
                            <a:noFill/>
                          </a:ln>
                          <a:solidFill>
                            <a:srgbClr val="000000"/>
                          </a:solidFill>
                          <a:effectLst/>
                          <a:latin typeface="Arial" panose="020B0604020202020204" pitchFamily="34" charset="0"/>
                        </a:rPr>
                        <a:t>durchschneiden</a:t>
                      </a:r>
                      <a:endParaRPr lang="de-DE" sz="16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8666533"/>
                  </a:ext>
                </a:extLst>
              </a:tr>
              <a:tr h="334427">
                <a:tc>
                  <a:txBody>
                    <a:bodyPr/>
                    <a:lstStyle/>
                    <a:p>
                      <a:pPr marR="0" indent="0" algn="l" rtl="0">
                        <a:lnSpc>
                          <a:spcPct val="119000"/>
                        </a:lnSpc>
                        <a:spcBef>
                          <a:spcPts val="0"/>
                        </a:spcBef>
                        <a:spcAft>
                          <a:spcPts val="200"/>
                        </a:spcAft>
                      </a:pPr>
                      <a:r>
                        <a:rPr lang="de-DE" sz="1600" kern="1400" dirty="0">
                          <a:ln>
                            <a:noFill/>
                          </a:ln>
                          <a:solidFill>
                            <a:srgbClr val="000000"/>
                          </a:solidFill>
                          <a:effectLst/>
                          <a:latin typeface="Arial" panose="020B0604020202020204" pitchFamily="34" charset="0"/>
                        </a:rPr>
                        <a:t>reichen</a:t>
                      </a:r>
                      <a:endParaRPr lang="de-DE" sz="16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69374532"/>
                  </a:ext>
                </a:extLst>
              </a:tr>
              <a:tr h="334427">
                <a:tc>
                  <a:txBody>
                    <a:bodyPr/>
                    <a:lstStyle/>
                    <a:p>
                      <a:pPr marR="0" indent="0" algn="l" rtl="0">
                        <a:lnSpc>
                          <a:spcPct val="119000"/>
                        </a:lnSpc>
                        <a:spcBef>
                          <a:spcPts val="0"/>
                        </a:spcBef>
                        <a:spcAft>
                          <a:spcPts val="200"/>
                        </a:spcAft>
                      </a:pPr>
                      <a:r>
                        <a:rPr lang="de-DE" sz="1600" kern="1400" dirty="0">
                          <a:ln>
                            <a:noFill/>
                          </a:ln>
                          <a:solidFill>
                            <a:srgbClr val="000000"/>
                          </a:solidFill>
                          <a:effectLst/>
                          <a:latin typeface="Arial" panose="020B0604020202020204" pitchFamily="34" charset="0"/>
                        </a:rPr>
                        <a:t>aufstreichen</a:t>
                      </a:r>
                      <a:endParaRPr lang="de-DE" sz="1600" kern="1400" dirty="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4800629"/>
                  </a:ext>
                </a:extLst>
              </a:tr>
              <a:tr h="334427">
                <a:tc>
                  <a:txBody>
                    <a:bodyPr/>
                    <a:lstStyle/>
                    <a:p>
                      <a:pPr marR="0" indent="0" algn="l" rtl="0">
                        <a:lnSpc>
                          <a:spcPct val="119000"/>
                        </a:lnSpc>
                        <a:spcBef>
                          <a:spcPts val="0"/>
                        </a:spcBef>
                        <a:spcAft>
                          <a:spcPts val="200"/>
                        </a:spcAft>
                      </a:pPr>
                      <a:r>
                        <a:rPr lang="de-DE" sz="1600" kern="1400">
                          <a:ln>
                            <a:noFill/>
                          </a:ln>
                          <a:solidFill>
                            <a:srgbClr val="000000"/>
                          </a:solidFill>
                          <a:effectLst/>
                          <a:latin typeface="Arial" panose="020B0604020202020204" pitchFamily="34" charset="0"/>
                        </a:rPr>
                        <a:t>abwischen</a:t>
                      </a:r>
                      <a:endParaRPr lang="de-DE" sz="1600" kern="1400">
                        <a:ln>
                          <a:noFill/>
                        </a:ln>
                        <a:solidFill>
                          <a:srgbClr val="000000"/>
                        </a:solidFill>
                        <a:effectLst/>
                        <a:latin typeface="Calibri" panose="020F0502020204030204" pitchFamily="34" charset="0"/>
                      </a:endParaRP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marR="0" indent="0" algn="l" rtl="0">
                        <a:lnSpc>
                          <a:spcPct val="119000"/>
                        </a:lnSpc>
                        <a:spcBef>
                          <a:spcPts val="0"/>
                        </a:spcBef>
                        <a:spcAft>
                          <a:spcPts val="600"/>
                        </a:spcAft>
                      </a:pPr>
                      <a:r>
                        <a:rPr lang="da-DK" sz="1600" kern="1400" dirty="0">
                          <a:ln>
                            <a:noFill/>
                          </a:ln>
                          <a:solidFill>
                            <a:srgbClr val="000000"/>
                          </a:solidFill>
                          <a:effectLst/>
                          <a:latin typeface="Calibri" panose="020F0502020204030204" pitchFamily="34" charset="0"/>
                        </a:rPr>
                        <a:t> </a:t>
                      </a:r>
                    </a:p>
                  </a:txBody>
                  <a:tcPr marL="36576" marR="36576" marT="36576" marB="3657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56692077"/>
                  </a:ext>
                </a:extLst>
              </a:tr>
            </a:tbl>
          </a:graphicData>
        </a:graphic>
      </p:graphicFrame>
      <p:sp>
        <p:nvSpPr>
          <p:cNvPr id="7" name="Control 1">
            <a:extLst>
              <a:ext uri="{FF2B5EF4-FFF2-40B4-BE49-F238E27FC236}">
                <a16:creationId xmlns:a16="http://schemas.microsoft.com/office/drawing/2014/main" id="{D89CE842-24BC-418D-B5A0-C60E848603C3}"/>
              </a:ext>
            </a:extLst>
          </p:cNvPr>
          <p:cNvSpPr>
            <a:spLocks noChangeArrowheads="1" noChangeShapeType="1"/>
          </p:cNvSpPr>
          <p:nvPr/>
        </p:nvSpPr>
        <p:spPr bwMode="auto">
          <a:xfrm>
            <a:off x="5429378" y="3308676"/>
            <a:ext cx="3160713" cy="310991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pic>
        <p:nvPicPr>
          <p:cNvPr id="12" name="Billede 11" descr="Et billede, der indeholder bord&#10;&#10;Automatisk genereret beskrivelse">
            <a:extLst>
              <a:ext uri="{FF2B5EF4-FFF2-40B4-BE49-F238E27FC236}">
                <a16:creationId xmlns:a16="http://schemas.microsoft.com/office/drawing/2014/main" id="{A7B0B135-D191-41B8-9DA3-25357751C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3035" y="1185733"/>
            <a:ext cx="6870562" cy="4205727"/>
          </a:xfrm>
          <a:prstGeom prst="rect">
            <a:avLst/>
          </a:prstGeom>
          <a:effectLst>
            <a:outerShdw blurRad="50800" dist="88900" dir="2700000" algn="tl" rotWithShape="0">
              <a:prstClr val="black">
                <a:alpha val="40000"/>
              </a:prstClr>
            </a:outerShdw>
          </a:effectLst>
        </p:spPr>
      </p:pic>
      <p:pic>
        <p:nvPicPr>
          <p:cNvPr id="16" name="Billede 15">
            <a:extLst>
              <a:ext uri="{FF2B5EF4-FFF2-40B4-BE49-F238E27FC236}">
                <a16:creationId xmlns:a16="http://schemas.microsoft.com/office/drawing/2014/main" id="{00E64FFD-E150-40BA-AFE8-79A7EBA2A0D8}"/>
              </a:ext>
            </a:extLst>
          </p:cNvPr>
          <p:cNvPicPr>
            <a:picLocks noChangeAspect="1"/>
          </p:cNvPicPr>
          <p:nvPr/>
        </p:nvPicPr>
        <p:blipFill>
          <a:blip r:embed="rId5"/>
          <a:stretch>
            <a:fillRect/>
          </a:stretch>
        </p:blipFill>
        <p:spPr>
          <a:xfrm>
            <a:off x="3269615" y="5599026"/>
            <a:ext cx="1884575" cy="1112423"/>
          </a:xfrm>
          <a:prstGeom prst="rect">
            <a:avLst/>
          </a:prstGeom>
        </p:spPr>
      </p:pic>
      <p:pic>
        <p:nvPicPr>
          <p:cNvPr id="18" name="Billede 17">
            <a:extLst>
              <a:ext uri="{FF2B5EF4-FFF2-40B4-BE49-F238E27FC236}">
                <a16:creationId xmlns:a16="http://schemas.microsoft.com/office/drawing/2014/main" id="{0C9D58B7-0CBD-4DCC-B6DC-75686AB0A6EC}"/>
              </a:ext>
            </a:extLst>
          </p:cNvPr>
          <p:cNvPicPr>
            <a:picLocks noChangeAspect="1"/>
          </p:cNvPicPr>
          <p:nvPr/>
        </p:nvPicPr>
        <p:blipFill>
          <a:blip r:embed="rId6"/>
          <a:stretch>
            <a:fillRect/>
          </a:stretch>
        </p:blipFill>
        <p:spPr>
          <a:xfrm>
            <a:off x="978274" y="5665478"/>
            <a:ext cx="2373550" cy="1045971"/>
          </a:xfrm>
          <a:prstGeom prst="rect">
            <a:avLst/>
          </a:prstGeom>
        </p:spPr>
      </p:pic>
      <p:pic>
        <p:nvPicPr>
          <p:cNvPr id="20" name="Billede 19">
            <a:extLst>
              <a:ext uri="{FF2B5EF4-FFF2-40B4-BE49-F238E27FC236}">
                <a16:creationId xmlns:a16="http://schemas.microsoft.com/office/drawing/2014/main" id="{DDD09212-D2DE-4D7D-909A-03C2BD4F5D40}"/>
              </a:ext>
            </a:extLst>
          </p:cNvPr>
          <p:cNvPicPr>
            <a:picLocks noChangeAspect="1"/>
          </p:cNvPicPr>
          <p:nvPr/>
        </p:nvPicPr>
        <p:blipFill>
          <a:blip r:embed="rId7"/>
          <a:stretch>
            <a:fillRect/>
          </a:stretch>
        </p:blipFill>
        <p:spPr>
          <a:xfrm>
            <a:off x="5150226" y="5732929"/>
            <a:ext cx="1670875" cy="794795"/>
          </a:xfrm>
          <a:prstGeom prst="rect">
            <a:avLst/>
          </a:prstGeom>
        </p:spPr>
      </p:pic>
      <p:sp>
        <p:nvSpPr>
          <p:cNvPr id="21" name="Rektangel: afrundede hjørner 20">
            <a:extLst>
              <a:ext uri="{FF2B5EF4-FFF2-40B4-BE49-F238E27FC236}">
                <a16:creationId xmlns:a16="http://schemas.microsoft.com/office/drawing/2014/main" id="{13583883-0065-4739-9CBD-CEBE28C7CB57}"/>
              </a:ext>
            </a:extLst>
          </p:cNvPr>
          <p:cNvSpPr/>
          <p:nvPr/>
        </p:nvSpPr>
        <p:spPr>
          <a:xfrm>
            <a:off x="7102732" y="5568319"/>
            <a:ext cx="4250930" cy="1170692"/>
          </a:xfrm>
          <a:prstGeom prst="roundRect">
            <a:avLst/>
          </a:prstGeom>
          <a:solidFill>
            <a:schemeClr val="bg1"/>
          </a:solidFill>
          <a:ln>
            <a:no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pic>
        <p:nvPicPr>
          <p:cNvPr id="22" name="Billede 21" descr="Et billede, der indeholder tekst, clipart&#10;&#10;Automatisk genereret beskrivelse">
            <a:extLst>
              <a:ext uri="{FF2B5EF4-FFF2-40B4-BE49-F238E27FC236}">
                <a16:creationId xmlns:a16="http://schemas.microsoft.com/office/drawing/2014/main" id="{E0FD05A3-B935-4A09-8743-7E7C98ADCA4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1026619" y="5487972"/>
            <a:ext cx="374213" cy="683954"/>
          </a:xfrm>
          <a:prstGeom prst="rect">
            <a:avLst/>
          </a:prstGeom>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3873175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10378523" cy="830997"/>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4800" dirty="0">
                <a:solidFill>
                  <a:schemeClr val="bg1"/>
                </a:solidFill>
                <a:latin typeface="Bell MT" panose="020B0604020202020204" pitchFamily="18" charset="0"/>
              </a:rPr>
              <a:t>Sænke slagskib </a:t>
            </a:r>
            <a:r>
              <a:rPr lang="de-DE" sz="2800" dirty="0">
                <a:solidFill>
                  <a:schemeClr val="bg1"/>
                </a:solidFill>
                <a:latin typeface="Bell MT" panose="020B0604020202020204" pitchFamily="18" charset="0"/>
              </a:rPr>
              <a:t>S.</a:t>
            </a:r>
            <a:r>
              <a:rPr lang="da-DK" sz="2800" dirty="0">
                <a:solidFill>
                  <a:schemeClr val="bg1"/>
                </a:solidFill>
                <a:latin typeface="Bell MT" panose="020B0604020202020204" pitchFamily="18" charset="0"/>
              </a:rPr>
              <a:t> 12  (2 hold imod hinanden)</a:t>
            </a:r>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pic>
        <p:nvPicPr>
          <p:cNvPr id="3" name="Billede 2">
            <a:extLst>
              <a:ext uri="{FF2B5EF4-FFF2-40B4-BE49-F238E27FC236}">
                <a16:creationId xmlns:a16="http://schemas.microsoft.com/office/drawing/2014/main" id="{C17743EB-E563-4FD1-A4D0-F5B3DE8F96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91" y="2835030"/>
            <a:ext cx="5910477" cy="3800821"/>
          </a:xfrm>
          <a:prstGeom prst="rect">
            <a:avLst/>
          </a:prstGeom>
          <a:effectLst>
            <a:outerShdw blurRad="50800" dist="88900" dir="2700000" algn="tl" rotWithShape="0">
              <a:prstClr val="black">
                <a:alpha val="40000"/>
              </a:prstClr>
            </a:outerShdw>
          </a:effectLst>
        </p:spPr>
      </p:pic>
      <p:pic>
        <p:nvPicPr>
          <p:cNvPr id="10" name="Billede 9">
            <a:extLst>
              <a:ext uri="{FF2B5EF4-FFF2-40B4-BE49-F238E27FC236}">
                <a16:creationId xmlns:a16="http://schemas.microsoft.com/office/drawing/2014/main" id="{0FA8DF28-88A9-42D0-BB98-2A4B84538E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4316" y="830997"/>
            <a:ext cx="5910477" cy="3795088"/>
          </a:xfrm>
          <a:prstGeom prst="rect">
            <a:avLst/>
          </a:prstGeom>
          <a:effectLst>
            <a:outerShdw blurRad="50800" dist="88900" dir="2700000" algn="tl" rotWithShape="0">
              <a:prstClr val="black">
                <a:alpha val="40000"/>
              </a:prstClr>
            </a:outerShdw>
          </a:effectLst>
        </p:spPr>
      </p:pic>
      <p:sp>
        <p:nvSpPr>
          <p:cNvPr id="12" name="Tekstfelt 11">
            <a:extLst>
              <a:ext uri="{FF2B5EF4-FFF2-40B4-BE49-F238E27FC236}">
                <a16:creationId xmlns:a16="http://schemas.microsoft.com/office/drawing/2014/main" id="{82E8A368-D47E-454A-8793-7A12592384CF}"/>
              </a:ext>
            </a:extLst>
          </p:cNvPr>
          <p:cNvSpPr txBox="1"/>
          <p:nvPr/>
        </p:nvSpPr>
        <p:spPr>
          <a:xfrm>
            <a:off x="97490" y="2250255"/>
            <a:ext cx="2273177" cy="584775"/>
          </a:xfrm>
          <a:prstGeom prst="rect">
            <a:avLst/>
          </a:prstGeom>
          <a:noFill/>
          <a:effectLst>
            <a:outerShdw blurRad="50800" dist="101600" dir="2700000" algn="tl" rotWithShape="0">
              <a:prstClr val="black">
                <a:alpha val="40000"/>
              </a:prstClr>
            </a:outerShdw>
          </a:effectLst>
        </p:spPr>
        <p:txBody>
          <a:bodyPr wrap="square" rtlCol="0">
            <a:spAutoFit/>
          </a:bodyPr>
          <a:lstStyle/>
          <a:p>
            <a:r>
              <a:rPr lang="da-DK" sz="3200" dirty="0">
                <a:solidFill>
                  <a:schemeClr val="bg1"/>
                </a:solidFill>
                <a:highlight>
                  <a:srgbClr val="0000FF"/>
                </a:highlight>
                <a:latin typeface="Bell MT" panose="02020503060305020303" pitchFamily="18" charset="0"/>
                <a:cs typeface="Arial" panose="020B0604020202020204" pitchFamily="34" charset="0"/>
              </a:rPr>
              <a:t>Team </a:t>
            </a:r>
            <a:r>
              <a:rPr lang="de-DE" sz="3200" dirty="0">
                <a:solidFill>
                  <a:schemeClr val="bg1"/>
                </a:solidFill>
                <a:highlight>
                  <a:srgbClr val="0000FF"/>
                </a:highlight>
                <a:latin typeface="Bell MT" panose="02020503060305020303" pitchFamily="18" charset="0"/>
                <a:cs typeface="Arial" panose="020B0604020202020204" pitchFamily="34" charset="0"/>
              </a:rPr>
              <a:t>Blau</a:t>
            </a:r>
          </a:p>
        </p:txBody>
      </p:sp>
      <p:sp>
        <p:nvSpPr>
          <p:cNvPr id="17" name="Tekstfelt 16">
            <a:extLst>
              <a:ext uri="{FF2B5EF4-FFF2-40B4-BE49-F238E27FC236}">
                <a16:creationId xmlns:a16="http://schemas.microsoft.com/office/drawing/2014/main" id="{C0A9636A-F296-435D-BE7C-5B1126614733}"/>
              </a:ext>
            </a:extLst>
          </p:cNvPr>
          <p:cNvSpPr txBox="1"/>
          <p:nvPr/>
        </p:nvSpPr>
        <p:spPr>
          <a:xfrm>
            <a:off x="9923236" y="246222"/>
            <a:ext cx="2273177" cy="584775"/>
          </a:xfrm>
          <a:prstGeom prst="rect">
            <a:avLst/>
          </a:prstGeom>
          <a:noFill/>
          <a:effectLst>
            <a:outerShdw blurRad="50800" dist="101600" dir="2700000" algn="tl" rotWithShape="0">
              <a:prstClr val="black">
                <a:alpha val="40000"/>
              </a:prstClr>
            </a:outerShdw>
          </a:effectLst>
        </p:spPr>
        <p:txBody>
          <a:bodyPr wrap="square" rtlCol="0">
            <a:spAutoFit/>
          </a:bodyPr>
          <a:lstStyle/>
          <a:p>
            <a:r>
              <a:rPr lang="da-DK" sz="3200" dirty="0">
                <a:highlight>
                  <a:srgbClr val="00FF00"/>
                </a:highlight>
                <a:latin typeface="Bell MT" panose="02020503060305020303" pitchFamily="18" charset="0"/>
                <a:cs typeface="Arial" panose="020B0604020202020204" pitchFamily="34" charset="0"/>
              </a:rPr>
              <a:t>Team </a:t>
            </a:r>
            <a:r>
              <a:rPr lang="de-DE" sz="3200" dirty="0">
                <a:highlight>
                  <a:srgbClr val="00FF00"/>
                </a:highlight>
                <a:latin typeface="Bell MT" panose="02020503060305020303" pitchFamily="18" charset="0"/>
                <a:cs typeface="Arial" panose="020B0604020202020204" pitchFamily="34" charset="0"/>
              </a:rPr>
              <a:t>Grün</a:t>
            </a:r>
          </a:p>
        </p:txBody>
      </p:sp>
      <p:sp>
        <p:nvSpPr>
          <p:cNvPr id="18" name="Rektangel: afrundede hjørner 17">
            <a:extLst>
              <a:ext uri="{FF2B5EF4-FFF2-40B4-BE49-F238E27FC236}">
                <a16:creationId xmlns:a16="http://schemas.microsoft.com/office/drawing/2014/main" id="{02BC8D62-3EED-4437-BD9A-587D48FA2E3F}"/>
              </a:ext>
            </a:extLst>
          </p:cNvPr>
          <p:cNvSpPr/>
          <p:nvPr/>
        </p:nvSpPr>
        <p:spPr>
          <a:xfrm>
            <a:off x="6214316" y="4831644"/>
            <a:ext cx="5289062" cy="1804207"/>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9" name="Billede 18" descr="Et billede, der indeholder tekst, clipart&#10;&#10;Automatisk genereret beskrivelse">
            <a:extLst>
              <a:ext uri="{FF2B5EF4-FFF2-40B4-BE49-F238E27FC236}">
                <a16:creationId xmlns:a16="http://schemas.microsoft.com/office/drawing/2014/main" id="{20D321E9-87B6-4329-9934-0CE1F8B12C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1158750" y="4773128"/>
            <a:ext cx="374213" cy="683954"/>
          </a:xfrm>
          <a:prstGeom prst="rect">
            <a:avLst/>
          </a:prstGeom>
          <a:effectLst>
            <a:outerShdw blurRad="50800" dist="76200" dir="2700000" algn="tl" rotWithShape="0">
              <a:prstClr val="black">
                <a:alpha val="40000"/>
              </a:prstClr>
            </a:outerShdw>
          </a:effectLst>
        </p:spPr>
      </p:pic>
      <p:pic>
        <p:nvPicPr>
          <p:cNvPr id="20" name="Billede 19">
            <a:extLst>
              <a:ext uri="{FF2B5EF4-FFF2-40B4-BE49-F238E27FC236}">
                <a16:creationId xmlns:a16="http://schemas.microsoft.com/office/drawing/2014/main" id="{D425079F-A0BB-4EC2-B8E1-12C50D2A83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0528" y="668399"/>
            <a:ext cx="2692253" cy="2461300"/>
          </a:xfrm>
          <a:prstGeom prst="rect">
            <a:avLst/>
          </a:prstGeom>
          <a:effectLst>
            <a:outerShdw blurRad="50800" dist="63500" dir="2700000" algn="tl" rotWithShape="0">
              <a:prstClr val="black">
                <a:alpha val="40000"/>
              </a:prstClr>
            </a:outerShdw>
          </a:effectLst>
        </p:spPr>
      </p:pic>
      <p:sp>
        <p:nvSpPr>
          <p:cNvPr id="21" name="Tekstfelt 20">
            <a:extLst>
              <a:ext uri="{FF2B5EF4-FFF2-40B4-BE49-F238E27FC236}">
                <a16:creationId xmlns:a16="http://schemas.microsoft.com/office/drawing/2014/main" id="{60612757-7503-4DB1-BBF9-7F605F241A5D}"/>
              </a:ext>
            </a:extLst>
          </p:cNvPr>
          <p:cNvSpPr txBox="1"/>
          <p:nvPr/>
        </p:nvSpPr>
        <p:spPr>
          <a:xfrm rot="20481793">
            <a:off x="3035030" y="1351306"/>
            <a:ext cx="1062260" cy="276999"/>
          </a:xfrm>
          <a:prstGeom prst="rect">
            <a:avLst/>
          </a:prstGeom>
          <a:noFill/>
        </p:spPr>
        <p:txBody>
          <a:bodyPr wrap="square" rtlCol="0">
            <a:spAutoFit/>
          </a:bodyPr>
          <a:lstStyle/>
          <a:p>
            <a:r>
              <a:rPr lang="da-DK" sz="1200" dirty="0">
                <a:latin typeface="Arial" panose="020B0604020202020204" pitchFamily="34" charset="0"/>
                <a:cs typeface="Arial" panose="020B0604020202020204" pitchFamily="34" charset="0"/>
              </a:rPr>
              <a:t>das Glas</a:t>
            </a:r>
          </a:p>
        </p:txBody>
      </p:sp>
      <p:sp>
        <p:nvSpPr>
          <p:cNvPr id="22" name="Tekstfelt 21">
            <a:extLst>
              <a:ext uri="{FF2B5EF4-FFF2-40B4-BE49-F238E27FC236}">
                <a16:creationId xmlns:a16="http://schemas.microsoft.com/office/drawing/2014/main" id="{C17A6B62-9477-464D-A18E-68E4F8FF84E8}"/>
              </a:ext>
            </a:extLst>
          </p:cNvPr>
          <p:cNvSpPr txBox="1"/>
          <p:nvPr/>
        </p:nvSpPr>
        <p:spPr>
          <a:xfrm rot="1637382">
            <a:off x="4452027" y="1202366"/>
            <a:ext cx="1062260" cy="246221"/>
          </a:xfrm>
          <a:prstGeom prst="rect">
            <a:avLst/>
          </a:prstGeom>
          <a:noFill/>
        </p:spPr>
        <p:txBody>
          <a:bodyPr wrap="square" rtlCol="0">
            <a:spAutoFit/>
          </a:bodyPr>
          <a:lstStyle/>
          <a:p>
            <a:r>
              <a:rPr lang="da-DK" sz="1000" dirty="0">
                <a:latin typeface="Arial" panose="020B0604020202020204" pitchFamily="34" charset="0"/>
                <a:cs typeface="Arial" panose="020B0604020202020204" pitchFamily="34" charset="0"/>
              </a:rPr>
              <a:t>die </a:t>
            </a:r>
            <a:r>
              <a:rPr lang="de-DE" sz="1000" dirty="0">
                <a:latin typeface="Arial" panose="020B0604020202020204" pitchFamily="34" charset="0"/>
                <a:cs typeface="Arial" panose="020B0604020202020204" pitchFamily="34" charset="0"/>
              </a:rPr>
              <a:t>Tasse</a:t>
            </a:r>
          </a:p>
        </p:txBody>
      </p:sp>
    </p:spTree>
    <p:extLst>
      <p:ext uri="{BB962C8B-B14F-4D97-AF65-F5344CB8AC3E}">
        <p14:creationId xmlns:p14="http://schemas.microsoft.com/office/powerpoint/2010/main" val="904954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9301845" cy="1015663"/>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6000" dirty="0">
                <a:solidFill>
                  <a:schemeClr val="bg1"/>
                </a:solidFill>
                <a:latin typeface="Bell MT" panose="020B0604020202020204" pitchFamily="18" charset="0"/>
              </a:rPr>
              <a:t>Hvordan ser dugen ud</a:t>
            </a:r>
            <a:r>
              <a:rPr lang="de-DE" sz="6000" dirty="0">
                <a:solidFill>
                  <a:schemeClr val="bg1"/>
                </a:solidFill>
                <a:latin typeface="Bell MT" panose="020B0604020202020204" pitchFamily="18" charset="0"/>
              </a:rPr>
              <a:t>? </a:t>
            </a:r>
            <a:r>
              <a:rPr lang="de-DE" sz="2400" dirty="0">
                <a:solidFill>
                  <a:schemeClr val="bg1"/>
                </a:solidFill>
                <a:latin typeface="Bell MT" panose="020B0604020202020204" pitchFamily="18" charset="0"/>
              </a:rPr>
              <a:t>Seite </a:t>
            </a:r>
            <a:r>
              <a:rPr lang="da-DK" sz="2400" dirty="0">
                <a:solidFill>
                  <a:schemeClr val="bg1"/>
                </a:solidFill>
                <a:latin typeface="Bell MT" panose="020B0604020202020204" pitchFamily="18" charset="0"/>
              </a:rPr>
              <a:t>14</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138335" y="1010356"/>
            <a:ext cx="3894443" cy="1323439"/>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4" name="Tekstfelt 3">
            <a:extLst>
              <a:ext uri="{FF2B5EF4-FFF2-40B4-BE49-F238E27FC236}">
                <a16:creationId xmlns:a16="http://schemas.microsoft.com/office/drawing/2014/main" id="{09A315FC-02CB-4A12-A566-FEF6FBB7A6C5}"/>
              </a:ext>
            </a:extLst>
          </p:cNvPr>
          <p:cNvSpPr txBox="1"/>
          <p:nvPr/>
        </p:nvSpPr>
        <p:spPr>
          <a:xfrm>
            <a:off x="251506" y="1144536"/>
            <a:ext cx="3781272" cy="1171475"/>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Tisch 1 </a:t>
            </a:r>
            <a:r>
              <a:rPr lang="de-DE" sz="1400" kern="1400" dirty="0">
                <a:ln>
                  <a:noFill/>
                </a:ln>
                <a:solidFill>
                  <a:srgbClr val="000000"/>
                </a:solidFill>
                <a:effectLst/>
                <a:latin typeface="Arial" panose="020B0604020202020204" pitchFamily="34" charset="0"/>
                <a:cs typeface="Arial" panose="020B0604020202020204" pitchFamily="34" charset="0"/>
              </a:rPr>
              <a:t>hat eine rosa Tischdecke mit etwa 30 kleine weiße Punkte.</a:t>
            </a: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cs typeface="Arial" panose="020B0604020202020204" pitchFamily="34" charset="0"/>
              </a:rPr>
              <a:t>Der Überhang ist weiß mit etwa 15 bis 20 kleine rosa Punkte.</a:t>
            </a:r>
          </a:p>
        </p:txBody>
      </p:sp>
      <p:pic>
        <p:nvPicPr>
          <p:cNvPr id="7" name="Billede 6">
            <a:extLst>
              <a:ext uri="{FF2B5EF4-FFF2-40B4-BE49-F238E27FC236}">
                <a16:creationId xmlns:a16="http://schemas.microsoft.com/office/drawing/2014/main" id="{D0A8F992-4551-4528-B092-0AC319E87C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261" y="2594788"/>
            <a:ext cx="3741452" cy="2499305"/>
          </a:xfrm>
          <a:prstGeom prst="rect">
            <a:avLst/>
          </a:prstGeom>
        </p:spPr>
      </p:pic>
      <p:sp>
        <p:nvSpPr>
          <p:cNvPr id="15" name="Rektangel: afrundede hjørner 14">
            <a:extLst>
              <a:ext uri="{FF2B5EF4-FFF2-40B4-BE49-F238E27FC236}">
                <a16:creationId xmlns:a16="http://schemas.microsoft.com/office/drawing/2014/main" id="{656AD32E-59BA-4A18-8685-ECF2AF5CACBB}"/>
              </a:ext>
            </a:extLst>
          </p:cNvPr>
          <p:cNvSpPr/>
          <p:nvPr/>
        </p:nvSpPr>
        <p:spPr>
          <a:xfrm>
            <a:off x="4138307" y="1032858"/>
            <a:ext cx="3894443" cy="1154162"/>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16" name="Rektangel: afrundede hjørner 15">
            <a:extLst>
              <a:ext uri="{FF2B5EF4-FFF2-40B4-BE49-F238E27FC236}">
                <a16:creationId xmlns:a16="http://schemas.microsoft.com/office/drawing/2014/main" id="{5644C6B2-F751-4E22-8B2E-BA32EEAF93A1}"/>
              </a:ext>
            </a:extLst>
          </p:cNvPr>
          <p:cNvSpPr/>
          <p:nvPr/>
        </p:nvSpPr>
        <p:spPr>
          <a:xfrm>
            <a:off x="8138279" y="1032857"/>
            <a:ext cx="3894443" cy="2898120"/>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17" name="Tekstfelt 16">
            <a:extLst>
              <a:ext uri="{FF2B5EF4-FFF2-40B4-BE49-F238E27FC236}">
                <a16:creationId xmlns:a16="http://schemas.microsoft.com/office/drawing/2014/main" id="{31B947BF-1387-4338-918A-3A3BB94E774E}"/>
              </a:ext>
            </a:extLst>
          </p:cNvPr>
          <p:cNvSpPr txBox="1"/>
          <p:nvPr/>
        </p:nvSpPr>
        <p:spPr>
          <a:xfrm>
            <a:off x="4205364" y="1150425"/>
            <a:ext cx="3781272" cy="1323439"/>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rPr>
              <a:t>Tisch 2  </a:t>
            </a:r>
            <a:r>
              <a:rPr lang="de-DE" sz="1400" kern="1400" dirty="0">
                <a:ln>
                  <a:noFill/>
                </a:ln>
                <a:solidFill>
                  <a:srgbClr val="000000"/>
                </a:solidFill>
                <a:effectLst/>
                <a:latin typeface="Arial" panose="020B0604020202020204" pitchFamily="34" charset="0"/>
              </a:rPr>
              <a:t>hat eine karierte Tischdecke. Die Farben sind weiß und rot.</a:t>
            </a:r>
            <a:endParaRPr lang="de-DE"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rPr>
              <a:t>Der Überhang ist rot.</a:t>
            </a:r>
            <a:endParaRPr lang="de-DE"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p:txBody>
      </p:sp>
      <p:sp>
        <p:nvSpPr>
          <p:cNvPr id="18" name="Tekstfelt 17">
            <a:extLst>
              <a:ext uri="{FF2B5EF4-FFF2-40B4-BE49-F238E27FC236}">
                <a16:creationId xmlns:a16="http://schemas.microsoft.com/office/drawing/2014/main" id="{B130A90C-F59F-4909-865F-480D19C06497}"/>
              </a:ext>
            </a:extLst>
          </p:cNvPr>
          <p:cNvSpPr txBox="1"/>
          <p:nvPr/>
        </p:nvSpPr>
        <p:spPr>
          <a:xfrm>
            <a:off x="8239757" y="1150425"/>
            <a:ext cx="3781272" cy="3117905"/>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Tisch 3  </a:t>
            </a:r>
            <a:r>
              <a:rPr lang="de-DE" sz="1400" kern="1400" dirty="0">
                <a:ln>
                  <a:noFill/>
                </a:ln>
                <a:solidFill>
                  <a:srgbClr val="000000"/>
                </a:solidFill>
                <a:effectLst/>
                <a:latin typeface="Arial" panose="020B0604020202020204" pitchFamily="34" charset="0"/>
                <a:cs typeface="Arial" panose="020B0604020202020204" pitchFamily="34" charset="0"/>
              </a:rPr>
              <a:t>hat drei Farben. schwarz, rot und gelb. Die gleichen Farben wie die Deutsche Nationalflagge. </a:t>
            </a: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cs typeface="Arial" panose="020B0604020202020204" pitchFamily="34" charset="0"/>
              </a:rPr>
              <a:t>Die Tischdecke hat drei breite Streifen. Die drei breite Streifen laufen in die Länge. Von rechts nach links sind die Farben: schwarz, dann kommt rot in der Mitte und dann kommt gelb auf der linke Seite. Die drei Farben gehen über die Tischkante und weiter bis zur Tischdeckekante.</a:t>
            </a:r>
          </a:p>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p:txBody>
      </p:sp>
      <p:pic>
        <p:nvPicPr>
          <p:cNvPr id="19" name="Billede 18">
            <a:extLst>
              <a:ext uri="{FF2B5EF4-FFF2-40B4-BE49-F238E27FC236}">
                <a16:creationId xmlns:a16="http://schemas.microsoft.com/office/drawing/2014/main" id="{BBB71EB8-3DCA-418D-8950-B2E663C1C7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11270" y="2443571"/>
            <a:ext cx="3741452" cy="2499305"/>
          </a:xfrm>
          <a:prstGeom prst="rect">
            <a:avLst/>
          </a:prstGeom>
        </p:spPr>
      </p:pic>
      <p:pic>
        <p:nvPicPr>
          <p:cNvPr id="20" name="Billede 19">
            <a:extLst>
              <a:ext uri="{FF2B5EF4-FFF2-40B4-BE49-F238E27FC236}">
                <a16:creationId xmlns:a16="http://schemas.microsoft.com/office/drawing/2014/main" id="{FF9ED612-12C4-40E2-9F7F-1F03B30795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23944" y="4171506"/>
            <a:ext cx="3741452" cy="2499305"/>
          </a:xfrm>
          <a:prstGeom prst="rect">
            <a:avLst/>
          </a:prstGeom>
        </p:spPr>
      </p:pic>
      <p:pic>
        <p:nvPicPr>
          <p:cNvPr id="2" name="Wir decken den Tisch - Drei Tischdecken malen - Audio - opgavemappen.nu">
            <a:hlinkClick r:id="" action="ppaction://media"/>
            <a:extLst>
              <a:ext uri="{FF2B5EF4-FFF2-40B4-BE49-F238E27FC236}">
                <a16:creationId xmlns:a16="http://schemas.microsoft.com/office/drawing/2014/main" id="{0094F874-73C8-4DDC-BDA9-8531D88AF58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82922" y="5759035"/>
            <a:ext cx="487363" cy="487363"/>
          </a:xfrm>
          <a:prstGeom prst="rect">
            <a:avLst/>
          </a:prstGeom>
        </p:spPr>
      </p:pic>
    </p:spTree>
    <p:extLst>
      <p:ext uri="{BB962C8B-B14F-4D97-AF65-F5344CB8AC3E}">
        <p14:creationId xmlns:p14="http://schemas.microsoft.com/office/powerpoint/2010/main" val="501879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6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9301845" cy="1015663"/>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6000" dirty="0">
                <a:solidFill>
                  <a:schemeClr val="bg1"/>
                </a:solidFill>
                <a:latin typeface="Bell MT" panose="020B0604020202020204" pitchFamily="18" charset="0"/>
              </a:rPr>
              <a:t>Hvordan ser dugen ud</a:t>
            </a:r>
            <a:r>
              <a:rPr lang="de-DE" sz="6000" dirty="0">
                <a:solidFill>
                  <a:schemeClr val="bg1"/>
                </a:solidFill>
                <a:latin typeface="Bell MT" panose="020B0604020202020204" pitchFamily="18" charset="0"/>
              </a:rPr>
              <a:t>? </a:t>
            </a:r>
            <a:r>
              <a:rPr lang="de-DE" sz="2400" dirty="0">
                <a:solidFill>
                  <a:schemeClr val="bg1"/>
                </a:solidFill>
                <a:latin typeface="Bell MT" panose="020B0604020202020204" pitchFamily="18" charset="0"/>
              </a:rPr>
              <a:t>Seite </a:t>
            </a:r>
            <a:r>
              <a:rPr lang="da-DK" sz="2400" dirty="0">
                <a:solidFill>
                  <a:schemeClr val="bg1"/>
                </a:solidFill>
                <a:latin typeface="Bell MT" panose="020B0604020202020204" pitchFamily="18" charset="0"/>
              </a:rPr>
              <a:t>14</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138335" y="1010356"/>
            <a:ext cx="3894443" cy="1323439"/>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4" name="Tekstfelt 3">
            <a:extLst>
              <a:ext uri="{FF2B5EF4-FFF2-40B4-BE49-F238E27FC236}">
                <a16:creationId xmlns:a16="http://schemas.microsoft.com/office/drawing/2014/main" id="{09A315FC-02CB-4A12-A566-FEF6FBB7A6C5}"/>
              </a:ext>
            </a:extLst>
          </p:cNvPr>
          <p:cNvSpPr txBox="1"/>
          <p:nvPr/>
        </p:nvSpPr>
        <p:spPr>
          <a:xfrm>
            <a:off x="251506" y="1144536"/>
            <a:ext cx="3781272" cy="1171475"/>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Tisch 1 </a:t>
            </a:r>
            <a:r>
              <a:rPr lang="de-DE" sz="1400" kern="1400" dirty="0">
                <a:ln>
                  <a:noFill/>
                </a:ln>
                <a:solidFill>
                  <a:srgbClr val="000000"/>
                </a:solidFill>
                <a:effectLst/>
                <a:latin typeface="Arial" panose="020B0604020202020204" pitchFamily="34" charset="0"/>
                <a:cs typeface="Arial" panose="020B0604020202020204" pitchFamily="34" charset="0"/>
              </a:rPr>
              <a:t>hat eine rosa Tischdecke mit etwa 30 kleine weiße Punkte.</a:t>
            </a: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cs typeface="Arial" panose="020B0604020202020204" pitchFamily="34" charset="0"/>
              </a:rPr>
              <a:t>Der Überhang ist weiß mit etwa 15 bis 20 kleine rosa Punkte.</a:t>
            </a:r>
          </a:p>
        </p:txBody>
      </p:sp>
      <p:pic>
        <p:nvPicPr>
          <p:cNvPr id="7" name="Billede 6">
            <a:extLst>
              <a:ext uri="{FF2B5EF4-FFF2-40B4-BE49-F238E27FC236}">
                <a16:creationId xmlns:a16="http://schemas.microsoft.com/office/drawing/2014/main" id="{D0A8F992-4551-4528-B092-0AC319E87C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61" y="2594788"/>
            <a:ext cx="3741452" cy="2499305"/>
          </a:xfrm>
          <a:prstGeom prst="rect">
            <a:avLst/>
          </a:prstGeom>
        </p:spPr>
      </p:pic>
      <p:sp>
        <p:nvSpPr>
          <p:cNvPr id="15" name="Rektangel: afrundede hjørner 14">
            <a:extLst>
              <a:ext uri="{FF2B5EF4-FFF2-40B4-BE49-F238E27FC236}">
                <a16:creationId xmlns:a16="http://schemas.microsoft.com/office/drawing/2014/main" id="{656AD32E-59BA-4A18-8685-ECF2AF5CACBB}"/>
              </a:ext>
            </a:extLst>
          </p:cNvPr>
          <p:cNvSpPr/>
          <p:nvPr/>
        </p:nvSpPr>
        <p:spPr>
          <a:xfrm>
            <a:off x="4138307" y="1032858"/>
            <a:ext cx="3894443" cy="1154162"/>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16" name="Rektangel: afrundede hjørner 15">
            <a:extLst>
              <a:ext uri="{FF2B5EF4-FFF2-40B4-BE49-F238E27FC236}">
                <a16:creationId xmlns:a16="http://schemas.microsoft.com/office/drawing/2014/main" id="{5644C6B2-F751-4E22-8B2E-BA32EEAF93A1}"/>
              </a:ext>
            </a:extLst>
          </p:cNvPr>
          <p:cNvSpPr/>
          <p:nvPr/>
        </p:nvSpPr>
        <p:spPr>
          <a:xfrm>
            <a:off x="8138279" y="1032857"/>
            <a:ext cx="3894443" cy="2898120"/>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17" name="Tekstfelt 16">
            <a:extLst>
              <a:ext uri="{FF2B5EF4-FFF2-40B4-BE49-F238E27FC236}">
                <a16:creationId xmlns:a16="http://schemas.microsoft.com/office/drawing/2014/main" id="{31B947BF-1387-4338-918A-3A3BB94E774E}"/>
              </a:ext>
            </a:extLst>
          </p:cNvPr>
          <p:cNvSpPr txBox="1"/>
          <p:nvPr/>
        </p:nvSpPr>
        <p:spPr>
          <a:xfrm>
            <a:off x="4205364" y="1150425"/>
            <a:ext cx="3781272" cy="1323439"/>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rPr>
              <a:t>Tisch 2  </a:t>
            </a:r>
            <a:r>
              <a:rPr lang="de-DE" sz="1400" kern="1400" dirty="0">
                <a:ln>
                  <a:noFill/>
                </a:ln>
                <a:solidFill>
                  <a:srgbClr val="000000"/>
                </a:solidFill>
                <a:effectLst/>
                <a:latin typeface="Arial" panose="020B0604020202020204" pitchFamily="34" charset="0"/>
              </a:rPr>
              <a:t>hat eine karierte Tischdecke. Die Farben sind weiß und rot.</a:t>
            </a:r>
            <a:endParaRPr lang="de-DE"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rPr>
              <a:t>Der Überhang ist rot.</a:t>
            </a:r>
            <a:endParaRPr lang="de-DE"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p:txBody>
      </p:sp>
      <p:sp>
        <p:nvSpPr>
          <p:cNvPr id="18" name="Tekstfelt 17">
            <a:extLst>
              <a:ext uri="{FF2B5EF4-FFF2-40B4-BE49-F238E27FC236}">
                <a16:creationId xmlns:a16="http://schemas.microsoft.com/office/drawing/2014/main" id="{B130A90C-F59F-4909-865F-480D19C06497}"/>
              </a:ext>
            </a:extLst>
          </p:cNvPr>
          <p:cNvSpPr txBox="1"/>
          <p:nvPr/>
        </p:nvSpPr>
        <p:spPr>
          <a:xfrm>
            <a:off x="8239757" y="1150425"/>
            <a:ext cx="3781272" cy="3117905"/>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Tisch 3  </a:t>
            </a:r>
            <a:r>
              <a:rPr lang="de-DE" sz="1400" kern="1400" dirty="0">
                <a:ln>
                  <a:noFill/>
                </a:ln>
                <a:solidFill>
                  <a:srgbClr val="000000"/>
                </a:solidFill>
                <a:effectLst/>
                <a:latin typeface="Arial" panose="020B0604020202020204" pitchFamily="34" charset="0"/>
                <a:cs typeface="Arial" panose="020B0604020202020204" pitchFamily="34" charset="0"/>
              </a:rPr>
              <a:t>hat drei Farben. schwarz, rot und gelb. Die gleichen Farben wie die Deutsche Nationalflagge. </a:t>
            </a: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cs typeface="Arial" panose="020B0604020202020204" pitchFamily="34" charset="0"/>
              </a:rPr>
              <a:t>Die Tischdecke hat drei breite Streifen. Die drei breite Streifen laufen in die Länge. Von rechts nach links sind die Farben: schwarz, dann kommt rot in der Mitte und dann kommt gelb auf der linke Seite. Die drei Farben gehen über die Tischkante und weiter bis zur Tischdeckekante.</a:t>
            </a:r>
          </a:p>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p:txBody>
      </p:sp>
      <p:pic>
        <p:nvPicPr>
          <p:cNvPr id="19" name="Billede 18">
            <a:extLst>
              <a:ext uri="{FF2B5EF4-FFF2-40B4-BE49-F238E27FC236}">
                <a16:creationId xmlns:a16="http://schemas.microsoft.com/office/drawing/2014/main" id="{BBB71EB8-3DCA-418D-8950-B2E663C1C7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1270" y="2443571"/>
            <a:ext cx="3741452" cy="2499305"/>
          </a:xfrm>
          <a:prstGeom prst="rect">
            <a:avLst/>
          </a:prstGeom>
        </p:spPr>
      </p:pic>
      <p:pic>
        <p:nvPicPr>
          <p:cNvPr id="20" name="Billede 19">
            <a:extLst>
              <a:ext uri="{FF2B5EF4-FFF2-40B4-BE49-F238E27FC236}">
                <a16:creationId xmlns:a16="http://schemas.microsoft.com/office/drawing/2014/main" id="{FF9ED612-12C4-40E2-9F7F-1F03B30795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3944" y="4171506"/>
            <a:ext cx="3741452" cy="2499305"/>
          </a:xfrm>
          <a:prstGeom prst="rect">
            <a:avLst/>
          </a:prstGeom>
        </p:spPr>
      </p:pic>
      <p:sp>
        <p:nvSpPr>
          <p:cNvPr id="10" name="Tekstfelt 9">
            <a:extLst>
              <a:ext uri="{FF2B5EF4-FFF2-40B4-BE49-F238E27FC236}">
                <a16:creationId xmlns:a16="http://schemas.microsoft.com/office/drawing/2014/main" id="{AB409DB1-D4D9-49F1-B88B-D61436D5A220}"/>
              </a:ext>
            </a:extLst>
          </p:cNvPr>
          <p:cNvSpPr txBox="1"/>
          <p:nvPr/>
        </p:nvSpPr>
        <p:spPr>
          <a:xfrm>
            <a:off x="278146" y="5209600"/>
            <a:ext cx="7574576" cy="1478995"/>
          </a:xfrm>
          <a:prstGeom prst="rect">
            <a:avLst/>
          </a:prstGeom>
          <a:noFill/>
        </p:spPr>
        <p:txBody>
          <a:bodyPr wrap="square" rtlCol="0">
            <a:spAutoFit/>
          </a:bodyPr>
          <a:lstStyle/>
          <a:p>
            <a:pPr marL="0" marR="0" indent="0" algn="l">
              <a:lnSpc>
                <a:spcPct val="119000"/>
              </a:lnSpc>
              <a:spcBef>
                <a:spcPts val="0"/>
              </a:spcBef>
              <a:spcAft>
                <a:spcPts val="600"/>
              </a:spcAft>
            </a:pPr>
            <a:r>
              <a:rPr lang="da-DK" sz="1200" b="1" u="sng" kern="1400" dirty="0">
                <a:ln>
                  <a:noFill/>
                </a:ln>
                <a:solidFill>
                  <a:schemeClr val="bg1"/>
                </a:solidFill>
                <a:effectLst/>
                <a:latin typeface="Arial" panose="020B0604020202020204" pitchFamily="34" charset="0"/>
                <a:cs typeface="Arial" panose="020B0604020202020204" pitchFamily="34" charset="0"/>
              </a:rPr>
              <a:t>Ordbog</a:t>
            </a:r>
            <a:r>
              <a:rPr lang="da-DK" sz="1200" b="1" kern="1400" dirty="0">
                <a:ln>
                  <a:noFill/>
                </a:ln>
                <a:solidFill>
                  <a:schemeClr val="bg1"/>
                </a:solidFill>
                <a:effectLst/>
                <a:latin typeface="Arial" panose="020B0604020202020204" pitchFamily="34" charset="0"/>
                <a:cs typeface="Arial" panose="020B0604020202020204" pitchFamily="34" charset="0"/>
              </a:rPr>
              <a:t>:</a:t>
            </a:r>
          </a:p>
          <a:p>
            <a:pPr marL="0" marR="0" indent="0" algn="l">
              <a:lnSpc>
                <a:spcPct val="119000"/>
              </a:lnSpc>
              <a:spcBef>
                <a:spcPts val="0"/>
              </a:spcBef>
              <a:spcAft>
                <a:spcPts val="600"/>
              </a:spcAft>
            </a:pPr>
            <a:r>
              <a:rPr lang="da-DK" sz="1200" b="1" kern="1400" dirty="0">
                <a:ln>
                  <a:noFill/>
                </a:ln>
                <a:solidFill>
                  <a:schemeClr val="bg1"/>
                </a:solidFill>
                <a:effectLst/>
                <a:latin typeface="Arial" panose="020B0604020202020204" pitchFamily="34" charset="0"/>
                <a:cs typeface="Arial" panose="020B0604020202020204" pitchFamily="34" charset="0"/>
              </a:rPr>
              <a:t>der </a:t>
            </a:r>
            <a:r>
              <a:rPr lang="de-DE" sz="1200" b="1" kern="1400" dirty="0">
                <a:ln>
                  <a:noFill/>
                </a:ln>
                <a:solidFill>
                  <a:schemeClr val="bg1"/>
                </a:solidFill>
                <a:effectLst/>
                <a:latin typeface="Arial" panose="020B0604020202020204" pitchFamily="34" charset="0"/>
                <a:cs typeface="Arial" panose="020B0604020202020204" pitchFamily="34" charset="0"/>
              </a:rPr>
              <a:t>Streifen</a:t>
            </a:r>
            <a:r>
              <a:rPr lang="da-DK" sz="1200" b="1" kern="1400" dirty="0">
                <a:ln>
                  <a:noFill/>
                </a:ln>
                <a:solidFill>
                  <a:schemeClr val="bg1"/>
                </a:solidFill>
                <a:effectLst/>
                <a:latin typeface="Arial" panose="020B0604020202020204" pitchFamily="34" charset="0"/>
                <a:cs typeface="Arial" panose="020B0604020202020204" pitchFamily="34" charset="0"/>
              </a:rPr>
              <a:t> – striben	</a:t>
            </a:r>
            <a:r>
              <a:rPr lang="de-DE" sz="1200" b="1" kern="1400" dirty="0">
                <a:ln>
                  <a:noFill/>
                </a:ln>
                <a:solidFill>
                  <a:schemeClr val="bg1"/>
                </a:solidFill>
                <a:effectLst/>
                <a:latin typeface="Arial" panose="020B0604020202020204" pitchFamily="34" charset="0"/>
                <a:cs typeface="Arial" panose="020B0604020202020204" pitchFamily="34" charset="0"/>
              </a:rPr>
              <a:t>kariert</a:t>
            </a:r>
            <a:r>
              <a:rPr lang="da-DK" sz="1200" b="1" kern="1400" dirty="0">
                <a:ln>
                  <a:noFill/>
                </a:ln>
                <a:solidFill>
                  <a:schemeClr val="bg1"/>
                </a:solidFill>
                <a:effectLst/>
                <a:latin typeface="Arial" panose="020B0604020202020204" pitchFamily="34" charset="0"/>
                <a:cs typeface="Arial" panose="020B0604020202020204" pitchFamily="34" charset="0"/>
              </a:rPr>
              <a:t> – ternet</a:t>
            </a:r>
            <a:r>
              <a:rPr lang="da-DK" sz="1200" b="1" kern="1400" dirty="0">
                <a:solidFill>
                  <a:schemeClr val="bg1"/>
                </a:solidFill>
                <a:latin typeface="Arial" panose="020B0604020202020204" pitchFamily="34" charset="0"/>
                <a:cs typeface="Arial" panose="020B0604020202020204" pitchFamily="34" charset="0"/>
              </a:rPr>
              <a:t>	</a:t>
            </a:r>
            <a:r>
              <a:rPr lang="da-DK" sz="1200" b="1" kern="1400" dirty="0">
                <a:ln>
                  <a:noFill/>
                </a:ln>
                <a:solidFill>
                  <a:schemeClr val="bg1"/>
                </a:solidFill>
                <a:effectLst/>
                <a:latin typeface="Arial" panose="020B0604020202020204" pitchFamily="34" charset="0"/>
                <a:cs typeface="Arial" panose="020B0604020202020204" pitchFamily="34" charset="0"/>
              </a:rPr>
              <a:t>die Welle - bølgen	</a:t>
            </a:r>
            <a:r>
              <a:rPr lang="de-DE" sz="1200" b="1" kern="1400" dirty="0">
                <a:ln>
                  <a:noFill/>
                </a:ln>
                <a:solidFill>
                  <a:schemeClr val="bg1"/>
                </a:solidFill>
                <a:effectLst/>
                <a:latin typeface="Arial" panose="020B0604020202020204" pitchFamily="34" charset="0"/>
                <a:cs typeface="Arial" panose="020B0604020202020204" pitchFamily="34" charset="0"/>
              </a:rPr>
              <a:t>Tischfläche</a:t>
            </a:r>
            <a:r>
              <a:rPr lang="da-DK" sz="1200" b="1" kern="1400" dirty="0">
                <a:ln>
                  <a:noFill/>
                </a:ln>
                <a:solidFill>
                  <a:schemeClr val="bg1"/>
                </a:solidFill>
                <a:effectLst/>
                <a:latin typeface="Arial" panose="020B0604020202020204" pitchFamily="34" charset="0"/>
                <a:cs typeface="Arial" panose="020B0604020202020204" pitchFamily="34" charset="0"/>
              </a:rPr>
              <a:t> - bordflade</a:t>
            </a:r>
          </a:p>
          <a:p>
            <a:pPr marL="0" marR="0" indent="0" algn="l">
              <a:lnSpc>
                <a:spcPct val="119000"/>
              </a:lnSpc>
              <a:spcBef>
                <a:spcPts val="0"/>
              </a:spcBef>
              <a:spcAft>
                <a:spcPts val="600"/>
              </a:spcAft>
            </a:pPr>
            <a:r>
              <a:rPr lang="de-DE" sz="1200" b="1" kern="1400" dirty="0">
                <a:ln>
                  <a:noFill/>
                </a:ln>
                <a:solidFill>
                  <a:schemeClr val="bg1"/>
                </a:solidFill>
                <a:effectLst/>
                <a:latin typeface="Arial" panose="020B0604020202020204" pitchFamily="34" charset="0"/>
                <a:cs typeface="Arial" panose="020B0604020202020204" pitchFamily="34" charset="0"/>
              </a:rPr>
              <a:t>gestreift</a:t>
            </a:r>
            <a:r>
              <a:rPr lang="da-DK" sz="1200" b="1" kern="1400" dirty="0">
                <a:ln>
                  <a:noFill/>
                </a:ln>
                <a:solidFill>
                  <a:schemeClr val="bg1"/>
                </a:solidFill>
                <a:effectLst/>
                <a:latin typeface="Arial" panose="020B0604020202020204" pitchFamily="34" charset="0"/>
                <a:cs typeface="Arial" panose="020B0604020202020204" pitchFamily="34" charset="0"/>
              </a:rPr>
              <a:t> - stribet	die Kante - kanten	</a:t>
            </a:r>
            <a:r>
              <a:rPr lang="de-DE" sz="1200" b="1" kern="1400" dirty="0">
                <a:ln>
                  <a:noFill/>
                </a:ln>
                <a:solidFill>
                  <a:schemeClr val="bg1"/>
                </a:solidFill>
                <a:effectLst/>
                <a:latin typeface="Arial" panose="020B0604020202020204" pitchFamily="34" charset="0"/>
                <a:cs typeface="Arial" panose="020B0604020202020204" pitchFamily="34" charset="0"/>
              </a:rPr>
              <a:t>Wellen</a:t>
            </a:r>
            <a:r>
              <a:rPr lang="da-DK" sz="1200" b="1" kern="1400" dirty="0">
                <a:ln>
                  <a:noFill/>
                </a:ln>
                <a:solidFill>
                  <a:schemeClr val="bg1"/>
                </a:solidFill>
                <a:effectLst/>
                <a:latin typeface="Arial" panose="020B0604020202020204" pitchFamily="34" charset="0"/>
                <a:cs typeface="Arial" panose="020B0604020202020204" pitchFamily="34" charset="0"/>
              </a:rPr>
              <a:t> - bølger	</a:t>
            </a:r>
            <a:r>
              <a:rPr lang="de-DE" sz="1200" b="1" kern="1400" dirty="0">
                <a:ln>
                  <a:noFill/>
                </a:ln>
                <a:solidFill>
                  <a:schemeClr val="bg1"/>
                </a:solidFill>
                <a:effectLst/>
                <a:latin typeface="Arial" panose="020B0604020202020204" pitchFamily="34" charset="0"/>
                <a:cs typeface="Arial" panose="020B0604020202020204" pitchFamily="34" charset="0"/>
              </a:rPr>
              <a:t>Dünn</a:t>
            </a:r>
            <a:r>
              <a:rPr lang="da-DK" sz="1200" b="1" kern="1400" dirty="0">
                <a:ln>
                  <a:noFill/>
                </a:ln>
                <a:solidFill>
                  <a:schemeClr val="bg1"/>
                </a:solidFill>
                <a:effectLst/>
                <a:latin typeface="Arial" panose="020B0604020202020204" pitchFamily="34" charset="0"/>
                <a:cs typeface="Arial" panose="020B0604020202020204" pitchFamily="34" charset="0"/>
              </a:rPr>
              <a:t> - tynd</a:t>
            </a:r>
          </a:p>
          <a:p>
            <a:pPr marL="0" marR="0" indent="0" algn="l">
              <a:lnSpc>
                <a:spcPct val="119000"/>
              </a:lnSpc>
              <a:spcBef>
                <a:spcPts val="0"/>
              </a:spcBef>
              <a:spcAft>
                <a:spcPts val="600"/>
              </a:spcAft>
            </a:pPr>
            <a:r>
              <a:rPr lang="de-DE" sz="1200" b="1" kern="1400" dirty="0">
                <a:ln>
                  <a:noFill/>
                </a:ln>
                <a:solidFill>
                  <a:schemeClr val="bg1"/>
                </a:solidFill>
                <a:effectLst/>
                <a:latin typeface="Arial" panose="020B0604020202020204" pitchFamily="34" charset="0"/>
                <a:cs typeface="Arial" panose="020B0604020202020204" pitchFamily="34" charset="0"/>
              </a:rPr>
              <a:t>gefärbt</a:t>
            </a:r>
            <a:r>
              <a:rPr lang="da-DK" sz="1200" b="1" kern="1400" dirty="0">
                <a:ln>
                  <a:noFill/>
                </a:ln>
                <a:solidFill>
                  <a:schemeClr val="bg1"/>
                </a:solidFill>
                <a:effectLst/>
                <a:latin typeface="Arial" panose="020B0604020202020204" pitchFamily="34" charset="0"/>
                <a:cs typeface="Arial" panose="020B0604020202020204" pitchFamily="34" charset="0"/>
              </a:rPr>
              <a:t> - farvet	die </a:t>
            </a:r>
            <a:r>
              <a:rPr lang="de-DE" sz="1200" b="1" kern="1400" dirty="0">
                <a:ln>
                  <a:noFill/>
                </a:ln>
                <a:solidFill>
                  <a:schemeClr val="bg1"/>
                </a:solidFill>
                <a:effectLst/>
                <a:latin typeface="Arial" panose="020B0604020202020204" pitchFamily="34" charset="0"/>
                <a:cs typeface="Arial" panose="020B0604020202020204" pitchFamily="34" charset="0"/>
              </a:rPr>
              <a:t>Punkte</a:t>
            </a:r>
            <a:r>
              <a:rPr lang="da-DK" sz="1200" b="1" kern="1400" dirty="0">
                <a:ln>
                  <a:noFill/>
                </a:ln>
                <a:solidFill>
                  <a:schemeClr val="bg1"/>
                </a:solidFill>
                <a:effectLst/>
                <a:latin typeface="Arial" panose="020B0604020202020204" pitchFamily="34" charset="0"/>
                <a:cs typeface="Arial" panose="020B0604020202020204" pitchFamily="34" charset="0"/>
              </a:rPr>
              <a:t> - prikkerne	die </a:t>
            </a:r>
            <a:r>
              <a:rPr lang="de-DE" sz="1200" b="1" kern="1400" dirty="0">
                <a:ln>
                  <a:noFill/>
                </a:ln>
                <a:solidFill>
                  <a:schemeClr val="bg1"/>
                </a:solidFill>
                <a:effectLst/>
                <a:latin typeface="Arial" panose="020B0604020202020204" pitchFamily="34" charset="0"/>
                <a:cs typeface="Arial" panose="020B0604020202020204" pitchFamily="34" charset="0"/>
              </a:rPr>
              <a:t>Ecke</a:t>
            </a:r>
            <a:r>
              <a:rPr lang="da-DK" sz="1200" b="1" kern="1400" dirty="0">
                <a:ln>
                  <a:noFill/>
                </a:ln>
                <a:solidFill>
                  <a:schemeClr val="bg1"/>
                </a:solidFill>
                <a:effectLst/>
                <a:latin typeface="Arial" panose="020B0604020202020204" pitchFamily="34" charset="0"/>
                <a:cs typeface="Arial" panose="020B0604020202020204" pitchFamily="34" charset="0"/>
              </a:rPr>
              <a:t> - hjørnet	Das </a:t>
            </a:r>
            <a:r>
              <a:rPr lang="de-DE" sz="1200" b="1" kern="1400" dirty="0">
                <a:ln>
                  <a:noFill/>
                </a:ln>
                <a:solidFill>
                  <a:schemeClr val="bg1"/>
                </a:solidFill>
                <a:effectLst/>
                <a:latin typeface="Arial" panose="020B0604020202020204" pitchFamily="34" charset="0"/>
                <a:cs typeface="Arial" panose="020B0604020202020204" pitchFamily="34" charset="0"/>
              </a:rPr>
              <a:t>Muster</a:t>
            </a:r>
            <a:r>
              <a:rPr lang="da-DK" sz="1200" b="1" kern="1400" dirty="0">
                <a:ln>
                  <a:noFill/>
                </a:ln>
                <a:solidFill>
                  <a:schemeClr val="bg1"/>
                </a:solidFill>
                <a:effectLst/>
                <a:latin typeface="Arial" panose="020B0604020202020204" pitchFamily="34" charset="0"/>
                <a:cs typeface="Arial" panose="020B0604020202020204" pitchFamily="34" charset="0"/>
              </a:rPr>
              <a:t> - Mønstret </a:t>
            </a:r>
          </a:p>
          <a:p>
            <a:pPr marL="0" marR="0" indent="0" algn="l">
              <a:lnSpc>
                <a:spcPct val="119000"/>
              </a:lnSpc>
              <a:spcBef>
                <a:spcPts val="0"/>
              </a:spcBef>
              <a:spcAft>
                <a:spcPts val="600"/>
              </a:spcAft>
            </a:pPr>
            <a:r>
              <a:rPr lang="da-DK" sz="1200" b="1" kern="1400" dirty="0">
                <a:ln>
                  <a:noFill/>
                </a:ln>
                <a:solidFill>
                  <a:schemeClr val="bg1"/>
                </a:solidFill>
                <a:effectLst/>
                <a:latin typeface="Arial" panose="020B0604020202020204" pitchFamily="34" charset="0"/>
                <a:cs typeface="Arial" panose="020B0604020202020204" pitchFamily="34" charset="0"/>
              </a:rPr>
              <a:t>In der Mitte - i midten	am Rande - på kanten	</a:t>
            </a:r>
            <a:r>
              <a:rPr lang="de-DE" sz="1200" b="1" kern="1400" dirty="0">
                <a:ln>
                  <a:noFill/>
                </a:ln>
                <a:solidFill>
                  <a:schemeClr val="bg1"/>
                </a:solidFill>
                <a:effectLst/>
                <a:latin typeface="Arial" panose="020B0604020202020204" pitchFamily="34" charset="0"/>
                <a:cs typeface="Arial" panose="020B0604020202020204" pitchFamily="34" charset="0"/>
              </a:rPr>
              <a:t>quer</a:t>
            </a:r>
            <a:r>
              <a:rPr lang="da-DK" sz="1200" b="1" kern="1400" dirty="0">
                <a:ln>
                  <a:noFill/>
                </a:ln>
                <a:solidFill>
                  <a:schemeClr val="bg1"/>
                </a:solidFill>
                <a:effectLst/>
                <a:latin typeface="Arial" panose="020B0604020202020204" pitchFamily="34" charset="0"/>
                <a:cs typeface="Arial" panose="020B0604020202020204" pitchFamily="34" charset="0"/>
              </a:rPr>
              <a:t> - skrå		</a:t>
            </a:r>
            <a:r>
              <a:rPr lang="de-DE" sz="1200" b="1" kern="1400" dirty="0">
                <a:ln>
                  <a:noFill/>
                </a:ln>
                <a:solidFill>
                  <a:schemeClr val="bg1"/>
                </a:solidFill>
                <a:effectLst/>
                <a:latin typeface="Arial" panose="020B0604020202020204" pitchFamily="34" charset="0"/>
                <a:cs typeface="Arial" panose="020B0604020202020204" pitchFamily="34" charset="0"/>
              </a:rPr>
              <a:t>etwa</a:t>
            </a:r>
            <a:r>
              <a:rPr lang="da-DK" sz="1200" b="1" kern="1400" dirty="0">
                <a:ln>
                  <a:noFill/>
                </a:ln>
                <a:solidFill>
                  <a:schemeClr val="bg1"/>
                </a:solidFill>
                <a:effectLst/>
                <a:latin typeface="Arial" panose="020B0604020202020204" pitchFamily="34" charset="0"/>
                <a:cs typeface="Arial" panose="020B0604020202020204" pitchFamily="34" charset="0"/>
              </a:rPr>
              <a:t> - cirka</a:t>
            </a:r>
          </a:p>
        </p:txBody>
      </p:sp>
    </p:spTree>
    <p:extLst>
      <p:ext uri="{BB962C8B-B14F-4D97-AF65-F5344CB8AC3E}">
        <p14:creationId xmlns:p14="http://schemas.microsoft.com/office/powerpoint/2010/main" val="3772408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9301845" cy="1015663"/>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6000" dirty="0">
                <a:solidFill>
                  <a:schemeClr val="bg1"/>
                </a:solidFill>
                <a:latin typeface="Bell MT" panose="020B0604020202020204" pitchFamily="18" charset="0"/>
              </a:rPr>
              <a:t>Hvordan ser dugen ud</a:t>
            </a:r>
            <a:r>
              <a:rPr lang="de-DE" sz="6000" dirty="0">
                <a:solidFill>
                  <a:schemeClr val="bg1"/>
                </a:solidFill>
                <a:latin typeface="Bell MT" panose="020B0604020202020204" pitchFamily="18" charset="0"/>
              </a:rPr>
              <a:t>? </a:t>
            </a:r>
            <a:r>
              <a:rPr lang="de-DE" sz="2400" dirty="0">
                <a:solidFill>
                  <a:schemeClr val="bg1"/>
                </a:solidFill>
                <a:latin typeface="Bell MT" panose="020B0604020202020204" pitchFamily="18" charset="0"/>
              </a:rPr>
              <a:t>Seite </a:t>
            </a:r>
            <a:r>
              <a:rPr lang="da-DK" sz="2400" dirty="0">
                <a:solidFill>
                  <a:schemeClr val="bg1"/>
                </a:solidFill>
                <a:latin typeface="Bell MT" panose="020B0604020202020204" pitchFamily="18" charset="0"/>
              </a:rPr>
              <a:t>14</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138335" y="1010356"/>
            <a:ext cx="3894443" cy="1323439"/>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4" name="Tekstfelt 3">
            <a:extLst>
              <a:ext uri="{FF2B5EF4-FFF2-40B4-BE49-F238E27FC236}">
                <a16:creationId xmlns:a16="http://schemas.microsoft.com/office/drawing/2014/main" id="{09A315FC-02CB-4A12-A566-FEF6FBB7A6C5}"/>
              </a:ext>
            </a:extLst>
          </p:cNvPr>
          <p:cNvSpPr txBox="1"/>
          <p:nvPr/>
        </p:nvSpPr>
        <p:spPr>
          <a:xfrm>
            <a:off x="251506" y="1144536"/>
            <a:ext cx="3781272" cy="1171475"/>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Tisch 1 </a:t>
            </a:r>
            <a:r>
              <a:rPr lang="de-DE" sz="1400" kern="1400" dirty="0">
                <a:ln>
                  <a:noFill/>
                </a:ln>
                <a:solidFill>
                  <a:srgbClr val="000000"/>
                </a:solidFill>
                <a:effectLst/>
                <a:latin typeface="Arial" panose="020B0604020202020204" pitchFamily="34" charset="0"/>
                <a:cs typeface="Arial" panose="020B0604020202020204" pitchFamily="34" charset="0"/>
              </a:rPr>
              <a:t>hat eine rosa Tischdecke mit etwa 30 kleine weiße Punkte.</a:t>
            </a: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cs typeface="Arial" panose="020B0604020202020204" pitchFamily="34" charset="0"/>
              </a:rPr>
              <a:t>Der Überhang ist weiß mit etwa 15 bis 20 kleine rosa Punkte.</a:t>
            </a:r>
          </a:p>
        </p:txBody>
      </p:sp>
      <p:pic>
        <p:nvPicPr>
          <p:cNvPr id="7" name="Billede 6">
            <a:extLst>
              <a:ext uri="{FF2B5EF4-FFF2-40B4-BE49-F238E27FC236}">
                <a16:creationId xmlns:a16="http://schemas.microsoft.com/office/drawing/2014/main" id="{D0A8F992-4551-4528-B092-0AC319E87C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61" y="2594788"/>
            <a:ext cx="3741452" cy="2499305"/>
          </a:xfrm>
          <a:prstGeom prst="rect">
            <a:avLst/>
          </a:prstGeom>
        </p:spPr>
      </p:pic>
      <p:sp>
        <p:nvSpPr>
          <p:cNvPr id="15" name="Rektangel: afrundede hjørner 14">
            <a:extLst>
              <a:ext uri="{FF2B5EF4-FFF2-40B4-BE49-F238E27FC236}">
                <a16:creationId xmlns:a16="http://schemas.microsoft.com/office/drawing/2014/main" id="{656AD32E-59BA-4A18-8685-ECF2AF5CACBB}"/>
              </a:ext>
            </a:extLst>
          </p:cNvPr>
          <p:cNvSpPr/>
          <p:nvPr/>
        </p:nvSpPr>
        <p:spPr>
          <a:xfrm>
            <a:off x="4138307" y="1032858"/>
            <a:ext cx="3894443" cy="1154162"/>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16" name="Rektangel: afrundede hjørner 15">
            <a:extLst>
              <a:ext uri="{FF2B5EF4-FFF2-40B4-BE49-F238E27FC236}">
                <a16:creationId xmlns:a16="http://schemas.microsoft.com/office/drawing/2014/main" id="{5644C6B2-F751-4E22-8B2E-BA32EEAF93A1}"/>
              </a:ext>
            </a:extLst>
          </p:cNvPr>
          <p:cNvSpPr/>
          <p:nvPr/>
        </p:nvSpPr>
        <p:spPr>
          <a:xfrm>
            <a:off x="8138279" y="1032857"/>
            <a:ext cx="3894443" cy="2898120"/>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17" name="Tekstfelt 16">
            <a:extLst>
              <a:ext uri="{FF2B5EF4-FFF2-40B4-BE49-F238E27FC236}">
                <a16:creationId xmlns:a16="http://schemas.microsoft.com/office/drawing/2014/main" id="{31B947BF-1387-4338-918A-3A3BB94E774E}"/>
              </a:ext>
            </a:extLst>
          </p:cNvPr>
          <p:cNvSpPr txBox="1"/>
          <p:nvPr/>
        </p:nvSpPr>
        <p:spPr>
          <a:xfrm>
            <a:off x="4205364" y="1150425"/>
            <a:ext cx="3781272" cy="1323439"/>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rPr>
              <a:t>Tisch 2  </a:t>
            </a:r>
            <a:r>
              <a:rPr lang="de-DE" sz="1400" kern="1400" dirty="0">
                <a:ln>
                  <a:noFill/>
                </a:ln>
                <a:solidFill>
                  <a:srgbClr val="000000"/>
                </a:solidFill>
                <a:effectLst/>
                <a:latin typeface="Arial" panose="020B0604020202020204" pitchFamily="34" charset="0"/>
              </a:rPr>
              <a:t>hat eine karierte Tischdecke. Die Farben sind weiß und rot.</a:t>
            </a:r>
            <a:endParaRPr lang="de-DE"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rPr>
              <a:t>Der Überhang ist rot.</a:t>
            </a:r>
            <a:endParaRPr lang="de-DE"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p:txBody>
      </p:sp>
      <p:sp>
        <p:nvSpPr>
          <p:cNvPr id="18" name="Tekstfelt 17">
            <a:extLst>
              <a:ext uri="{FF2B5EF4-FFF2-40B4-BE49-F238E27FC236}">
                <a16:creationId xmlns:a16="http://schemas.microsoft.com/office/drawing/2014/main" id="{B130A90C-F59F-4909-865F-480D19C06497}"/>
              </a:ext>
            </a:extLst>
          </p:cNvPr>
          <p:cNvSpPr txBox="1"/>
          <p:nvPr/>
        </p:nvSpPr>
        <p:spPr>
          <a:xfrm>
            <a:off x="8239757" y="1150425"/>
            <a:ext cx="3781272" cy="3117905"/>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Tisch 3  </a:t>
            </a:r>
            <a:r>
              <a:rPr lang="de-DE" sz="1400" kern="1400" dirty="0">
                <a:ln>
                  <a:noFill/>
                </a:ln>
                <a:solidFill>
                  <a:srgbClr val="000000"/>
                </a:solidFill>
                <a:effectLst/>
                <a:latin typeface="Arial" panose="020B0604020202020204" pitchFamily="34" charset="0"/>
                <a:cs typeface="Arial" panose="020B0604020202020204" pitchFamily="34" charset="0"/>
              </a:rPr>
              <a:t>hat drei Farben. schwarz, rot und gelb. Die gleichen Farben wie die Deutsche Nationalflagge. </a:t>
            </a: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cs typeface="Arial" panose="020B0604020202020204" pitchFamily="34" charset="0"/>
              </a:rPr>
              <a:t>Die Tischdecke hat drei breite Streifen. Die drei breite Streifen laufen in die Länge. Von rechts nach links sind die Farben: schwarz, dann kommt rot in der Mitte und dann kommt gelb auf der linke Seite. Die drei Farben gehen über die Tischkante und weiter bis zur Tischdeckekante.</a:t>
            </a:r>
          </a:p>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p:txBody>
      </p:sp>
      <p:pic>
        <p:nvPicPr>
          <p:cNvPr id="19" name="Billede 18">
            <a:extLst>
              <a:ext uri="{FF2B5EF4-FFF2-40B4-BE49-F238E27FC236}">
                <a16:creationId xmlns:a16="http://schemas.microsoft.com/office/drawing/2014/main" id="{BBB71EB8-3DCA-418D-8950-B2E663C1C7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1270" y="2443571"/>
            <a:ext cx="3741452" cy="2499305"/>
          </a:xfrm>
          <a:prstGeom prst="rect">
            <a:avLst/>
          </a:prstGeom>
        </p:spPr>
      </p:pic>
      <p:pic>
        <p:nvPicPr>
          <p:cNvPr id="20" name="Billede 19">
            <a:extLst>
              <a:ext uri="{FF2B5EF4-FFF2-40B4-BE49-F238E27FC236}">
                <a16:creationId xmlns:a16="http://schemas.microsoft.com/office/drawing/2014/main" id="{FF9ED612-12C4-40E2-9F7F-1F03B30795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3944" y="4171506"/>
            <a:ext cx="3741452" cy="2499305"/>
          </a:xfrm>
          <a:prstGeom prst="rect">
            <a:avLst/>
          </a:prstGeom>
        </p:spPr>
      </p:pic>
      <p:sp>
        <p:nvSpPr>
          <p:cNvPr id="10" name="Tekstfelt 9">
            <a:extLst>
              <a:ext uri="{FF2B5EF4-FFF2-40B4-BE49-F238E27FC236}">
                <a16:creationId xmlns:a16="http://schemas.microsoft.com/office/drawing/2014/main" id="{AB409DB1-D4D9-49F1-B88B-D61436D5A220}"/>
              </a:ext>
            </a:extLst>
          </p:cNvPr>
          <p:cNvSpPr txBox="1"/>
          <p:nvPr/>
        </p:nvSpPr>
        <p:spPr>
          <a:xfrm>
            <a:off x="278146" y="5209600"/>
            <a:ext cx="7574576" cy="1478995"/>
          </a:xfrm>
          <a:prstGeom prst="rect">
            <a:avLst/>
          </a:prstGeom>
          <a:noFill/>
        </p:spPr>
        <p:txBody>
          <a:bodyPr wrap="square" rtlCol="0">
            <a:spAutoFit/>
          </a:bodyPr>
          <a:lstStyle/>
          <a:p>
            <a:pPr marL="0" marR="0" indent="0" algn="l">
              <a:lnSpc>
                <a:spcPct val="119000"/>
              </a:lnSpc>
              <a:spcBef>
                <a:spcPts val="0"/>
              </a:spcBef>
              <a:spcAft>
                <a:spcPts val="600"/>
              </a:spcAft>
            </a:pPr>
            <a:r>
              <a:rPr lang="da-DK" sz="1200" b="1" u="sng" kern="1400" dirty="0">
                <a:ln>
                  <a:noFill/>
                </a:ln>
                <a:solidFill>
                  <a:schemeClr val="bg1"/>
                </a:solidFill>
                <a:effectLst/>
                <a:latin typeface="Arial" panose="020B0604020202020204" pitchFamily="34" charset="0"/>
                <a:cs typeface="Arial" panose="020B0604020202020204" pitchFamily="34" charset="0"/>
              </a:rPr>
              <a:t>Ordbog</a:t>
            </a:r>
            <a:r>
              <a:rPr lang="da-DK" sz="1200" b="1" kern="1400" dirty="0">
                <a:ln>
                  <a:noFill/>
                </a:ln>
                <a:solidFill>
                  <a:schemeClr val="bg1"/>
                </a:solidFill>
                <a:effectLst/>
                <a:latin typeface="Arial" panose="020B0604020202020204" pitchFamily="34" charset="0"/>
                <a:cs typeface="Arial" panose="020B0604020202020204" pitchFamily="34" charset="0"/>
              </a:rPr>
              <a:t>:</a:t>
            </a:r>
          </a:p>
          <a:p>
            <a:pPr marL="0" marR="0" indent="0" algn="l">
              <a:lnSpc>
                <a:spcPct val="119000"/>
              </a:lnSpc>
              <a:spcBef>
                <a:spcPts val="0"/>
              </a:spcBef>
              <a:spcAft>
                <a:spcPts val="600"/>
              </a:spcAft>
            </a:pPr>
            <a:r>
              <a:rPr lang="da-DK" sz="1200" b="1" kern="1400" dirty="0">
                <a:ln>
                  <a:noFill/>
                </a:ln>
                <a:solidFill>
                  <a:schemeClr val="bg1"/>
                </a:solidFill>
                <a:effectLst/>
                <a:latin typeface="Arial" panose="020B0604020202020204" pitchFamily="34" charset="0"/>
                <a:cs typeface="Arial" panose="020B0604020202020204" pitchFamily="34" charset="0"/>
              </a:rPr>
              <a:t>der </a:t>
            </a:r>
            <a:r>
              <a:rPr lang="de-DE" sz="1200" b="1" kern="1400" dirty="0">
                <a:ln>
                  <a:noFill/>
                </a:ln>
                <a:solidFill>
                  <a:schemeClr val="bg1"/>
                </a:solidFill>
                <a:effectLst/>
                <a:latin typeface="Arial" panose="020B0604020202020204" pitchFamily="34" charset="0"/>
                <a:cs typeface="Arial" panose="020B0604020202020204" pitchFamily="34" charset="0"/>
              </a:rPr>
              <a:t>Streifen</a:t>
            </a:r>
            <a:r>
              <a:rPr lang="da-DK" sz="1200" b="1" kern="1400" dirty="0">
                <a:ln>
                  <a:noFill/>
                </a:ln>
                <a:solidFill>
                  <a:schemeClr val="bg1"/>
                </a:solidFill>
                <a:effectLst/>
                <a:latin typeface="Arial" panose="020B0604020202020204" pitchFamily="34" charset="0"/>
                <a:cs typeface="Arial" panose="020B0604020202020204" pitchFamily="34" charset="0"/>
              </a:rPr>
              <a:t> – striben	</a:t>
            </a:r>
            <a:r>
              <a:rPr lang="de-DE" sz="1200" b="1" kern="1400" dirty="0">
                <a:ln>
                  <a:noFill/>
                </a:ln>
                <a:solidFill>
                  <a:schemeClr val="bg1"/>
                </a:solidFill>
                <a:effectLst/>
                <a:latin typeface="Arial" panose="020B0604020202020204" pitchFamily="34" charset="0"/>
                <a:cs typeface="Arial" panose="020B0604020202020204" pitchFamily="34" charset="0"/>
              </a:rPr>
              <a:t>kariert</a:t>
            </a:r>
            <a:r>
              <a:rPr lang="da-DK" sz="1200" b="1" kern="1400" dirty="0">
                <a:ln>
                  <a:noFill/>
                </a:ln>
                <a:solidFill>
                  <a:schemeClr val="bg1"/>
                </a:solidFill>
                <a:effectLst/>
                <a:latin typeface="Arial" panose="020B0604020202020204" pitchFamily="34" charset="0"/>
                <a:cs typeface="Arial" panose="020B0604020202020204" pitchFamily="34" charset="0"/>
              </a:rPr>
              <a:t> – ternet</a:t>
            </a:r>
            <a:r>
              <a:rPr lang="da-DK" sz="1200" b="1" kern="1400" dirty="0">
                <a:solidFill>
                  <a:schemeClr val="bg1"/>
                </a:solidFill>
                <a:latin typeface="Arial" panose="020B0604020202020204" pitchFamily="34" charset="0"/>
                <a:cs typeface="Arial" panose="020B0604020202020204" pitchFamily="34" charset="0"/>
              </a:rPr>
              <a:t>	</a:t>
            </a:r>
            <a:r>
              <a:rPr lang="da-DK" sz="1200" b="1" kern="1400" dirty="0">
                <a:ln>
                  <a:noFill/>
                </a:ln>
                <a:solidFill>
                  <a:schemeClr val="bg1"/>
                </a:solidFill>
                <a:effectLst/>
                <a:latin typeface="Arial" panose="020B0604020202020204" pitchFamily="34" charset="0"/>
                <a:cs typeface="Arial" panose="020B0604020202020204" pitchFamily="34" charset="0"/>
              </a:rPr>
              <a:t>die Welle - bølgen	</a:t>
            </a:r>
            <a:r>
              <a:rPr lang="de-DE" sz="1200" b="1" kern="1400" dirty="0">
                <a:ln>
                  <a:noFill/>
                </a:ln>
                <a:solidFill>
                  <a:schemeClr val="bg1"/>
                </a:solidFill>
                <a:effectLst/>
                <a:latin typeface="Arial" panose="020B0604020202020204" pitchFamily="34" charset="0"/>
                <a:cs typeface="Arial" panose="020B0604020202020204" pitchFamily="34" charset="0"/>
              </a:rPr>
              <a:t>Tischfläche</a:t>
            </a:r>
            <a:r>
              <a:rPr lang="da-DK" sz="1200" b="1" kern="1400" dirty="0">
                <a:ln>
                  <a:noFill/>
                </a:ln>
                <a:solidFill>
                  <a:schemeClr val="bg1"/>
                </a:solidFill>
                <a:effectLst/>
                <a:latin typeface="Arial" panose="020B0604020202020204" pitchFamily="34" charset="0"/>
                <a:cs typeface="Arial" panose="020B0604020202020204" pitchFamily="34" charset="0"/>
              </a:rPr>
              <a:t> - bordflade</a:t>
            </a:r>
          </a:p>
          <a:p>
            <a:pPr marL="0" marR="0" indent="0" algn="l">
              <a:lnSpc>
                <a:spcPct val="119000"/>
              </a:lnSpc>
              <a:spcBef>
                <a:spcPts val="0"/>
              </a:spcBef>
              <a:spcAft>
                <a:spcPts val="600"/>
              </a:spcAft>
            </a:pPr>
            <a:r>
              <a:rPr lang="de-DE" sz="1200" b="1" kern="1400" dirty="0">
                <a:ln>
                  <a:noFill/>
                </a:ln>
                <a:solidFill>
                  <a:schemeClr val="bg1"/>
                </a:solidFill>
                <a:effectLst/>
                <a:latin typeface="Arial" panose="020B0604020202020204" pitchFamily="34" charset="0"/>
                <a:cs typeface="Arial" panose="020B0604020202020204" pitchFamily="34" charset="0"/>
              </a:rPr>
              <a:t>gestreift</a:t>
            </a:r>
            <a:r>
              <a:rPr lang="da-DK" sz="1200" b="1" kern="1400" dirty="0">
                <a:ln>
                  <a:noFill/>
                </a:ln>
                <a:solidFill>
                  <a:schemeClr val="bg1"/>
                </a:solidFill>
                <a:effectLst/>
                <a:latin typeface="Arial" panose="020B0604020202020204" pitchFamily="34" charset="0"/>
                <a:cs typeface="Arial" panose="020B0604020202020204" pitchFamily="34" charset="0"/>
              </a:rPr>
              <a:t> - stribet	die Kante - kanten	</a:t>
            </a:r>
            <a:r>
              <a:rPr lang="de-DE" sz="1200" b="1" kern="1400" dirty="0">
                <a:ln>
                  <a:noFill/>
                </a:ln>
                <a:solidFill>
                  <a:schemeClr val="bg1"/>
                </a:solidFill>
                <a:effectLst/>
                <a:latin typeface="Arial" panose="020B0604020202020204" pitchFamily="34" charset="0"/>
                <a:cs typeface="Arial" panose="020B0604020202020204" pitchFamily="34" charset="0"/>
              </a:rPr>
              <a:t>Wellen</a:t>
            </a:r>
            <a:r>
              <a:rPr lang="da-DK" sz="1200" b="1" kern="1400" dirty="0">
                <a:ln>
                  <a:noFill/>
                </a:ln>
                <a:solidFill>
                  <a:schemeClr val="bg1"/>
                </a:solidFill>
                <a:effectLst/>
                <a:latin typeface="Arial" panose="020B0604020202020204" pitchFamily="34" charset="0"/>
                <a:cs typeface="Arial" panose="020B0604020202020204" pitchFamily="34" charset="0"/>
              </a:rPr>
              <a:t> - bølger	</a:t>
            </a:r>
            <a:r>
              <a:rPr lang="de-DE" sz="1200" b="1" kern="1400" dirty="0">
                <a:ln>
                  <a:noFill/>
                </a:ln>
                <a:solidFill>
                  <a:schemeClr val="bg1"/>
                </a:solidFill>
                <a:effectLst/>
                <a:latin typeface="Arial" panose="020B0604020202020204" pitchFamily="34" charset="0"/>
                <a:cs typeface="Arial" panose="020B0604020202020204" pitchFamily="34" charset="0"/>
              </a:rPr>
              <a:t>Dünn</a:t>
            </a:r>
            <a:r>
              <a:rPr lang="da-DK" sz="1200" b="1" kern="1400" dirty="0">
                <a:ln>
                  <a:noFill/>
                </a:ln>
                <a:solidFill>
                  <a:schemeClr val="bg1"/>
                </a:solidFill>
                <a:effectLst/>
                <a:latin typeface="Arial" panose="020B0604020202020204" pitchFamily="34" charset="0"/>
                <a:cs typeface="Arial" panose="020B0604020202020204" pitchFamily="34" charset="0"/>
              </a:rPr>
              <a:t> - tynd</a:t>
            </a:r>
          </a:p>
          <a:p>
            <a:pPr marL="0" marR="0" indent="0" algn="l">
              <a:lnSpc>
                <a:spcPct val="119000"/>
              </a:lnSpc>
              <a:spcBef>
                <a:spcPts val="0"/>
              </a:spcBef>
              <a:spcAft>
                <a:spcPts val="600"/>
              </a:spcAft>
            </a:pPr>
            <a:r>
              <a:rPr lang="de-DE" sz="1200" b="1" kern="1400" dirty="0">
                <a:ln>
                  <a:noFill/>
                </a:ln>
                <a:solidFill>
                  <a:schemeClr val="bg1"/>
                </a:solidFill>
                <a:effectLst/>
                <a:latin typeface="Arial" panose="020B0604020202020204" pitchFamily="34" charset="0"/>
                <a:cs typeface="Arial" panose="020B0604020202020204" pitchFamily="34" charset="0"/>
              </a:rPr>
              <a:t>gefärbt</a:t>
            </a:r>
            <a:r>
              <a:rPr lang="da-DK" sz="1200" b="1" kern="1400" dirty="0">
                <a:ln>
                  <a:noFill/>
                </a:ln>
                <a:solidFill>
                  <a:schemeClr val="bg1"/>
                </a:solidFill>
                <a:effectLst/>
                <a:latin typeface="Arial" panose="020B0604020202020204" pitchFamily="34" charset="0"/>
                <a:cs typeface="Arial" panose="020B0604020202020204" pitchFamily="34" charset="0"/>
              </a:rPr>
              <a:t> - farvet	die </a:t>
            </a:r>
            <a:r>
              <a:rPr lang="de-DE" sz="1200" b="1" kern="1400" dirty="0">
                <a:ln>
                  <a:noFill/>
                </a:ln>
                <a:solidFill>
                  <a:schemeClr val="bg1"/>
                </a:solidFill>
                <a:effectLst/>
                <a:latin typeface="Arial" panose="020B0604020202020204" pitchFamily="34" charset="0"/>
                <a:cs typeface="Arial" panose="020B0604020202020204" pitchFamily="34" charset="0"/>
              </a:rPr>
              <a:t>Punkte</a:t>
            </a:r>
            <a:r>
              <a:rPr lang="da-DK" sz="1200" b="1" kern="1400" dirty="0">
                <a:ln>
                  <a:noFill/>
                </a:ln>
                <a:solidFill>
                  <a:schemeClr val="bg1"/>
                </a:solidFill>
                <a:effectLst/>
                <a:latin typeface="Arial" panose="020B0604020202020204" pitchFamily="34" charset="0"/>
                <a:cs typeface="Arial" panose="020B0604020202020204" pitchFamily="34" charset="0"/>
              </a:rPr>
              <a:t> - prikkerne	die </a:t>
            </a:r>
            <a:r>
              <a:rPr lang="de-DE" sz="1200" b="1" kern="1400" dirty="0">
                <a:ln>
                  <a:noFill/>
                </a:ln>
                <a:solidFill>
                  <a:schemeClr val="bg1"/>
                </a:solidFill>
                <a:effectLst/>
                <a:latin typeface="Arial" panose="020B0604020202020204" pitchFamily="34" charset="0"/>
                <a:cs typeface="Arial" panose="020B0604020202020204" pitchFamily="34" charset="0"/>
              </a:rPr>
              <a:t>Ecke</a:t>
            </a:r>
            <a:r>
              <a:rPr lang="da-DK" sz="1200" b="1" kern="1400" dirty="0">
                <a:ln>
                  <a:noFill/>
                </a:ln>
                <a:solidFill>
                  <a:schemeClr val="bg1"/>
                </a:solidFill>
                <a:effectLst/>
                <a:latin typeface="Arial" panose="020B0604020202020204" pitchFamily="34" charset="0"/>
                <a:cs typeface="Arial" panose="020B0604020202020204" pitchFamily="34" charset="0"/>
              </a:rPr>
              <a:t> - hjørnet	Das </a:t>
            </a:r>
            <a:r>
              <a:rPr lang="de-DE" sz="1200" b="1" kern="1400" dirty="0">
                <a:ln>
                  <a:noFill/>
                </a:ln>
                <a:solidFill>
                  <a:schemeClr val="bg1"/>
                </a:solidFill>
                <a:effectLst/>
                <a:latin typeface="Arial" panose="020B0604020202020204" pitchFamily="34" charset="0"/>
                <a:cs typeface="Arial" panose="020B0604020202020204" pitchFamily="34" charset="0"/>
              </a:rPr>
              <a:t>Muster</a:t>
            </a:r>
            <a:r>
              <a:rPr lang="da-DK" sz="1200" b="1" kern="1400" dirty="0">
                <a:ln>
                  <a:noFill/>
                </a:ln>
                <a:solidFill>
                  <a:schemeClr val="bg1"/>
                </a:solidFill>
                <a:effectLst/>
                <a:latin typeface="Arial" panose="020B0604020202020204" pitchFamily="34" charset="0"/>
                <a:cs typeface="Arial" panose="020B0604020202020204" pitchFamily="34" charset="0"/>
              </a:rPr>
              <a:t> - Mønstret </a:t>
            </a:r>
          </a:p>
          <a:p>
            <a:pPr marL="0" marR="0" indent="0" algn="l">
              <a:lnSpc>
                <a:spcPct val="119000"/>
              </a:lnSpc>
              <a:spcBef>
                <a:spcPts val="0"/>
              </a:spcBef>
              <a:spcAft>
                <a:spcPts val="600"/>
              </a:spcAft>
            </a:pPr>
            <a:r>
              <a:rPr lang="da-DK" sz="1200" b="1" kern="1400" dirty="0">
                <a:ln>
                  <a:noFill/>
                </a:ln>
                <a:solidFill>
                  <a:schemeClr val="bg1"/>
                </a:solidFill>
                <a:effectLst/>
                <a:latin typeface="Arial" panose="020B0604020202020204" pitchFamily="34" charset="0"/>
                <a:cs typeface="Arial" panose="020B0604020202020204" pitchFamily="34" charset="0"/>
              </a:rPr>
              <a:t>In der Mitte - i midten	am Rande - på kanten	</a:t>
            </a:r>
            <a:r>
              <a:rPr lang="de-DE" sz="1200" b="1" kern="1400" dirty="0">
                <a:ln>
                  <a:noFill/>
                </a:ln>
                <a:solidFill>
                  <a:schemeClr val="bg1"/>
                </a:solidFill>
                <a:effectLst/>
                <a:latin typeface="Arial" panose="020B0604020202020204" pitchFamily="34" charset="0"/>
                <a:cs typeface="Arial" panose="020B0604020202020204" pitchFamily="34" charset="0"/>
              </a:rPr>
              <a:t>quer</a:t>
            </a:r>
            <a:r>
              <a:rPr lang="da-DK" sz="1200" b="1" kern="1400" dirty="0">
                <a:ln>
                  <a:noFill/>
                </a:ln>
                <a:solidFill>
                  <a:schemeClr val="bg1"/>
                </a:solidFill>
                <a:effectLst/>
                <a:latin typeface="Arial" panose="020B0604020202020204" pitchFamily="34" charset="0"/>
                <a:cs typeface="Arial" panose="020B0604020202020204" pitchFamily="34" charset="0"/>
              </a:rPr>
              <a:t> - skrå		</a:t>
            </a:r>
            <a:r>
              <a:rPr lang="de-DE" sz="1200" b="1" kern="1400" dirty="0">
                <a:ln>
                  <a:noFill/>
                </a:ln>
                <a:solidFill>
                  <a:schemeClr val="bg1"/>
                </a:solidFill>
                <a:effectLst/>
                <a:latin typeface="Arial" panose="020B0604020202020204" pitchFamily="34" charset="0"/>
                <a:cs typeface="Arial" panose="020B0604020202020204" pitchFamily="34" charset="0"/>
              </a:rPr>
              <a:t>etwa</a:t>
            </a:r>
            <a:r>
              <a:rPr lang="da-DK" sz="1200" b="1" kern="1400" dirty="0">
                <a:ln>
                  <a:noFill/>
                </a:ln>
                <a:solidFill>
                  <a:schemeClr val="bg1"/>
                </a:solidFill>
                <a:effectLst/>
                <a:latin typeface="Arial" panose="020B0604020202020204" pitchFamily="34" charset="0"/>
                <a:cs typeface="Arial" panose="020B0604020202020204" pitchFamily="34" charset="0"/>
              </a:rPr>
              <a:t> - cirka</a:t>
            </a:r>
          </a:p>
        </p:txBody>
      </p:sp>
      <p:pic>
        <p:nvPicPr>
          <p:cNvPr id="12" name="Billede 11">
            <a:extLst>
              <a:ext uri="{FF2B5EF4-FFF2-40B4-BE49-F238E27FC236}">
                <a16:creationId xmlns:a16="http://schemas.microsoft.com/office/drawing/2014/main" id="{0ADE017B-89C5-4AAE-86B5-6BD509231A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61" y="2594788"/>
            <a:ext cx="3741965" cy="2514825"/>
          </a:xfrm>
          <a:prstGeom prst="rect">
            <a:avLst/>
          </a:prstGeom>
        </p:spPr>
      </p:pic>
    </p:spTree>
    <p:extLst>
      <p:ext uri="{BB962C8B-B14F-4D97-AF65-F5344CB8AC3E}">
        <p14:creationId xmlns:p14="http://schemas.microsoft.com/office/powerpoint/2010/main" val="1956768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9301845" cy="1015663"/>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6000" dirty="0">
                <a:solidFill>
                  <a:schemeClr val="bg1"/>
                </a:solidFill>
                <a:latin typeface="Bell MT" panose="020B0604020202020204" pitchFamily="18" charset="0"/>
              </a:rPr>
              <a:t>Hvordan ser dugen ud</a:t>
            </a:r>
            <a:r>
              <a:rPr lang="de-DE" sz="6000" dirty="0">
                <a:solidFill>
                  <a:schemeClr val="bg1"/>
                </a:solidFill>
                <a:latin typeface="Bell MT" panose="020B0604020202020204" pitchFamily="18" charset="0"/>
              </a:rPr>
              <a:t>? </a:t>
            </a:r>
            <a:r>
              <a:rPr lang="de-DE" sz="2400" dirty="0">
                <a:solidFill>
                  <a:schemeClr val="bg1"/>
                </a:solidFill>
                <a:latin typeface="Bell MT" panose="020B0604020202020204" pitchFamily="18" charset="0"/>
              </a:rPr>
              <a:t>Seite </a:t>
            </a:r>
            <a:r>
              <a:rPr lang="da-DK" sz="2400" dirty="0">
                <a:solidFill>
                  <a:schemeClr val="bg1"/>
                </a:solidFill>
                <a:latin typeface="Bell MT" panose="020B0604020202020204" pitchFamily="18" charset="0"/>
              </a:rPr>
              <a:t>14</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138335" y="1010356"/>
            <a:ext cx="3894443" cy="1323439"/>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4" name="Tekstfelt 3">
            <a:extLst>
              <a:ext uri="{FF2B5EF4-FFF2-40B4-BE49-F238E27FC236}">
                <a16:creationId xmlns:a16="http://schemas.microsoft.com/office/drawing/2014/main" id="{09A315FC-02CB-4A12-A566-FEF6FBB7A6C5}"/>
              </a:ext>
            </a:extLst>
          </p:cNvPr>
          <p:cNvSpPr txBox="1"/>
          <p:nvPr/>
        </p:nvSpPr>
        <p:spPr>
          <a:xfrm>
            <a:off x="251506" y="1144536"/>
            <a:ext cx="3781272" cy="1171475"/>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Tisch 1 </a:t>
            </a:r>
            <a:r>
              <a:rPr lang="de-DE" sz="1400" kern="1400" dirty="0">
                <a:ln>
                  <a:noFill/>
                </a:ln>
                <a:solidFill>
                  <a:srgbClr val="000000"/>
                </a:solidFill>
                <a:effectLst/>
                <a:latin typeface="Arial" panose="020B0604020202020204" pitchFamily="34" charset="0"/>
                <a:cs typeface="Arial" panose="020B0604020202020204" pitchFamily="34" charset="0"/>
              </a:rPr>
              <a:t>hat eine rosa Tischdecke mit etwa 30 kleine weiße Punkte.</a:t>
            </a: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cs typeface="Arial" panose="020B0604020202020204" pitchFamily="34" charset="0"/>
              </a:rPr>
              <a:t>Der Überhang ist weiß mit etwa 15 bis 20 kleine rosa Punkte.</a:t>
            </a:r>
          </a:p>
        </p:txBody>
      </p:sp>
      <p:pic>
        <p:nvPicPr>
          <p:cNvPr id="7" name="Billede 6">
            <a:extLst>
              <a:ext uri="{FF2B5EF4-FFF2-40B4-BE49-F238E27FC236}">
                <a16:creationId xmlns:a16="http://schemas.microsoft.com/office/drawing/2014/main" id="{D0A8F992-4551-4528-B092-0AC319E87C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61" y="2594788"/>
            <a:ext cx="3741452" cy="2499305"/>
          </a:xfrm>
          <a:prstGeom prst="rect">
            <a:avLst/>
          </a:prstGeom>
        </p:spPr>
      </p:pic>
      <p:sp>
        <p:nvSpPr>
          <p:cNvPr id="15" name="Rektangel: afrundede hjørner 14">
            <a:extLst>
              <a:ext uri="{FF2B5EF4-FFF2-40B4-BE49-F238E27FC236}">
                <a16:creationId xmlns:a16="http://schemas.microsoft.com/office/drawing/2014/main" id="{656AD32E-59BA-4A18-8685-ECF2AF5CACBB}"/>
              </a:ext>
            </a:extLst>
          </p:cNvPr>
          <p:cNvSpPr/>
          <p:nvPr/>
        </p:nvSpPr>
        <p:spPr>
          <a:xfrm>
            <a:off x="4138307" y="1032858"/>
            <a:ext cx="3894443" cy="1154162"/>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16" name="Rektangel: afrundede hjørner 15">
            <a:extLst>
              <a:ext uri="{FF2B5EF4-FFF2-40B4-BE49-F238E27FC236}">
                <a16:creationId xmlns:a16="http://schemas.microsoft.com/office/drawing/2014/main" id="{5644C6B2-F751-4E22-8B2E-BA32EEAF93A1}"/>
              </a:ext>
            </a:extLst>
          </p:cNvPr>
          <p:cNvSpPr/>
          <p:nvPr/>
        </p:nvSpPr>
        <p:spPr>
          <a:xfrm>
            <a:off x="8138279" y="1032857"/>
            <a:ext cx="3894443" cy="2898120"/>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17" name="Tekstfelt 16">
            <a:extLst>
              <a:ext uri="{FF2B5EF4-FFF2-40B4-BE49-F238E27FC236}">
                <a16:creationId xmlns:a16="http://schemas.microsoft.com/office/drawing/2014/main" id="{31B947BF-1387-4338-918A-3A3BB94E774E}"/>
              </a:ext>
            </a:extLst>
          </p:cNvPr>
          <p:cNvSpPr txBox="1"/>
          <p:nvPr/>
        </p:nvSpPr>
        <p:spPr>
          <a:xfrm>
            <a:off x="4205364" y="1150425"/>
            <a:ext cx="3781272" cy="1323439"/>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rPr>
              <a:t>Tisch 2  </a:t>
            </a:r>
            <a:r>
              <a:rPr lang="de-DE" sz="1400" kern="1400" dirty="0">
                <a:ln>
                  <a:noFill/>
                </a:ln>
                <a:solidFill>
                  <a:srgbClr val="000000"/>
                </a:solidFill>
                <a:effectLst/>
                <a:latin typeface="Arial" panose="020B0604020202020204" pitchFamily="34" charset="0"/>
              </a:rPr>
              <a:t>hat eine karierte Tischdecke. Die Farben sind weiß und rot.</a:t>
            </a:r>
            <a:endParaRPr lang="de-DE"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rPr>
              <a:t>Der Überhang ist rot.</a:t>
            </a:r>
            <a:endParaRPr lang="de-DE"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p:txBody>
      </p:sp>
      <p:sp>
        <p:nvSpPr>
          <p:cNvPr id="18" name="Tekstfelt 17">
            <a:extLst>
              <a:ext uri="{FF2B5EF4-FFF2-40B4-BE49-F238E27FC236}">
                <a16:creationId xmlns:a16="http://schemas.microsoft.com/office/drawing/2014/main" id="{B130A90C-F59F-4909-865F-480D19C06497}"/>
              </a:ext>
            </a:extLst>
          </p:cNvPr>
          <p:cNvSpPr txBox="1"/>
          <p:nvPr/>
        </p:nvSpPr>
        <p:spPr>
          <a:xfrm>
            <a:off x="8239757" y="1150425"/>
            <a:ext cx="3781272" cy="3117905"/>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Tisch 3  </a:t>
            </a:r>
            <a:r>
              <a:rPr lang="de-DE" sz="1400" kern="1400" dirty="0">
                <a:ln>
                  <a:noFill/>
                </a:ln>
                <a:solidFill>
                  <a:srgbClr val="000000"/>
                </a:solidFill>
                <a:effectLst/>
                <a:latin typeface="Arial" panose="020B0604020202020204" pitchFamily="34" charset="0"/>
                <a:cs typeface="Arial" panose="020B0604020202020204" pitchFamily="34" charset="0"/>
              </a:rPr>
              <a:t>hat drei Farben. schwarz, rot und gelb. Die gleichen Farben wie die Deutsche Nationalflagge. </a:t>
            </a: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cs typeface="Arial" panose="020B0604020202020204" pitchFamily="34" charset="0"/>
              </a:rPr>
              <a:t>Die Tischdecke hat drei breite Streifen. Die drei breite Streifen laufen in die Länge. Von rechts nach links sind die Farben: schwarz, dann kommt rot in der Mitte und dann kommt gelb auf der linke Seite. Die drei Farben gehen über die Tischkante und weiter bis zur Tischdeckekante.</a:t>
            </a:r>
          </a:p>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p:txBody>
      </p:sp>
      <p:pic>
        <p:nvPicPr>
          <p:cNvPr id="19" name="Billede 18">
            <a:extLst>
              <a:ext uri="{FF2B5EF4-FFF2-40B4-BE49-F238E27FC236}">
                <a16:creationId xmlns:a16="http://schemas.microsoft.com/office/drawing/2014/main" id="{BBB71EB8-3DCA-418D-8950-B2E663C1C7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1270" y="2443571"/>
            <a:ext cx="3741452" cy="2499305"/>
          </a:xfrm>
          <a:prstGeom prst="rect">
            <a:avLst/>
          </a:prstGeom>
        </p:spPr>
      </p:pic>
      <p:pic>
        <p:nvPicPr>
          <p:cNvPr id="20" name="Billede 19">
            <a:extLst>
              <a:ext uri="{FF2B5EF4-FFF2-40B4-BE49-F238E27FC236}">
                <a16:creationId xmlns:a16="http://schemas.microsoft.com/office/drawing/2014/main" id="{FF9ED612-12C4-40E2-9F7F-1F03B30795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3944" y="4171506"/>
            <a:ext cx="3741452" cy="2499305"/>
          </a:xfrm>
          <a:prstGeom prst="rect">
            <a:avLst/>
          </a:prstGeom>
        </p:spPr>
      </p:pic>
      <p:sp>
        <p:nvSpPr>
          <p:cNvPr id="10" name="Tekstfelt 9">
            <a:extLst>
              <a:ext uri="{FF2B5EF4-FFF2-40B4-BE49-F238E27FC236}">
                <a16:creationId xmlns:a16="http://schemas.microsoft.com/office/drawing/2014/main" id="{AB409DB1-D4D9-49F1-B88B-D61436D5A220}"/>
              </a:ext>
            </a:extLst>
          </p:cNvPr>
          <p:cNvSpPr txBox="1"/>
          <p:nvPr/>
        </p:nvSpPr>
        <p:spPr>
          <a:xfrm>
            <a:off x="278146" y="5209600"/>
            <a:ext cx="7574576" cy="1478995"/>
          </a:xfrm>
          <a:prstGeom prst="rect">
            <a:avLst/>
          </a:prstGeom>
          <a:noFill/>
        </p:spPr>
        <p:txBody>
          <a:bodyPr wrap="square" rtlCol="0">
            <a:spAutoFit/>
          </a:bodyPr>
          <a:lstStyle/>
          <a:p>
            <a:pPr marL="0" marR="0" indent="0" algn="l">
              <a:lnSpc>
                <a:spcPct val="119000"/>
              </a:lnSpc>
              <a:spcBef>
                <a:spcPts val="0"/>
              </a:spcBef>
              <a:spcAft>
                <a:spcPts val="600"/>
              </a:spcAft>
            </a:pPr>
            <a:r>
              <a:rPr lang="da-DK" sz="1200" b="1" u="sng" kern="1400" dirty="0">
                <a:ln>
                  <a:noFill/>
                </a:ln>
                <a:solidFill>
                  <a:schemeClr val="bg1"/>
                </a:solidFill>
                <a:effectLst/>
                <a:latin typeface="Arial" panose="020B0604020202020204" pitchFamily="34" charset="0"/>
                <a:cs typeface="Arial" panose="020B0604020202020204" pitchFamily="34" charset="0"/>
              </a:rPr>
              <a:t>Ordbog</a:t>
            </a:r>
            <a:r>
              <a:rPr lang="da-DK" sz="1200" b="1" kern="1400" dirty="0">
                <a:ln>
                  <a:noFill/>
                </a:ln>
                <a:solidFill>
                  <a:schemeClr val="bg1"/>
                </a:solidFill>
                <a:effectLst/>
                <a:latin typeface="Arial" panose="020B0604020202020204" pitchFamily="34" charset="0"/>
                <a:cs typeface="Arial" panose="020B0604020202020204" pitchFamily="34" charset="0"/>
              </a:rPr>
              <a:t>:</a:t>
            </a:r>
          </a:p>
          <a:p>
            <a:pPr marL="0" marR="0" indent="0" algn="l">
              <a:lnSpc>
                <a:spcPct val="119000"/>
              </a:lnSpc>
              <a:spcBef>
                <a:spcPts val="0"/>
              </a:spcBef>
              <a:spcAft>
                <a:spcPts val="600"/>
              </a:spcAft>
            </a:pPr>
            <a:r>
              <a:rPr lang="da-DK" sz="1200" b="1" kern="1400" dirty="0">
                <a:ln>
                  <a:noFill/>
                </a:ln>
                <a:solidFill>
                  <a:schemeClr val="bg1"/>
                </a:solidFill>
                <a:effectLst/>
                <a:latin typeface="Arial" panose="020B0604020202020204" pitchFamily="34" charset="0"/>
                <a:cs typeface="Arial" panose="020B0604020202020204" pitchFamily="34" charset="0"/>
              </a:rPr>
              <a:t>der </a:t>
            </a:r>
            <a:r>
              <a:rPr lang="de-DE" sz="1200" b="1" kern="1400" dirty="0">
                <a:ln>
                  <a:noFill/>
                </a:ln>
                <a:solidFill>
                  <a:schemeClr val="bg1"/>
                </a:solidFill>
                <a:effectLst/>
                <a:latin typeface="Arial" panose="020B0604020202020204" pitchFamily="34" charset="0"/>
                <a:cs typeface="Arial" panose="020B0604020202020204" pitchFamily="34" charset="0"/>
              </a:rPr>
              <a:t>Streifen</a:t>
            </a:r>
            <a:r>
              <a:rPr lang="da-DK" sz="1200" b="1" kern="1400" dirty="0">
                <a:ln>
                  <a:noFill/>
                </a:ln>
                <a:solidFill>
                  <a:schemeClr val="bg1"/>
                </a:solidFill>
                <a:effectLst/>
                <a:latin typeface="Arial" panose="020B0604020202020204" pitchFamily="34" charset="0"/>
                <a:cs typeface="Arial" panose="020B0604020202020204" pitchFamily="34" charset="0"/>
              </a:rPr>
              <a:t> – striben	</a:t>
            </a:r>
            <a:r>
              <a:rPr lang="de-DE" sz="1200" b="1" kern="1400" dirty="0">
                <a:ln>
                  <a:noFill/>
                </a:ln>
                <a:solidFill>
                  <a:schemeClr val="bg1"/>
                </a:solidFill>
                <a:effectLst/>
                <a:latin typeface="Arial" panose="020B0604020202020204" pitchFamily="34" charset="0"/>
                <a:cs typeface="Arial" panose="020B0604020202020204" pitchFamily="34" charset="0"/>
              </a:rPr>
              <a:t>kariert</a:t>
            </a:r>
            <a:r>
              <a:rPr lang="da-DK" sz="1200" b="1" kern="1400" dirty="0">
                <a:ln>
                  <a:noFill/>
                </a:ln>
                <a:solidFill>
                  <a:schemeClr val="bg1"/>
                </a:solidFill>
                <a:effectLst/>
                <a:latin typeface="Arial" panose="020B0604020202020204" pitchFamily="34" charset="0"/>
                <a:cs typeface="Arial" panose="020B0604020202020204" pitchFamily="34" charset="0"/>
              </a:rPr>
              <a:t> – ternet</a:t>
            </a:r>
            <a:r>
              <a:rPr lang="da-DK" sz="1200" b="1" kern="1400" dirty="0">
                <a:solidFill>
                  <a:schemeClr val="bg1"/>
                </a:solidFill>
                <a:latin typeface="Arial" panose="020B0604020202020204" pitchFamily="34" charset="0"/>
                <a:cs typeface="Arial" panose="020B0604020202020204" pitchFamily="34" charset="0"/>
              </a:rPr>
              <a:t>	</a:t>
            </a:r>
            <a:r>
              <a:rPr lang="da-DK" sz="1200" b="1" kern="1400" dirty="0">
                <a:ln>
                  <a:noFill/>
                </a:ln>
                <a:solidFill>
                  <a:schemeClr val="bg1"/>
                </a:solidFill>
                <a:effectLst/>
                <a:latin typeface="Arial" panose="020B0604020202020204" pitchFamily="34" charset="0"/>
                <a:cs typeface="Arial" panose="020B0604020202020204" pitchFamily="34" charset="0"/>
              </a:rPr>
              <a:t>die Welle - bølgen	</a:t>
            </a:r>
            <a:r>
              <a:rPr lang="de-DE" sz="1200" b="1" kern="1400" dirty="0">
                <a:ln>
                  <a:noFill/>
                </a:ln>
                <a:solidFill>
                  <a:schemeClr val="bg1"/>
                </a:solidFill>
                <a:effectLst/>
                <a:latin typeface="Arial" panose="020B0604020202020204" pitchFamily="34" charset="0"/>
                <a:cs typeface="Arial" panose="020B0604020202020204" pitchFamily="34" charset="0"/>
              </a:rPr>
              <a:t>Tischfläche</a:t>
            </a:r>
            <a:r>
              <a:rPr lang="da-DK" sz="1200" b="1" kern="1400" dirty="0">
                <a:ln>
                  <a:noFill/>
                </a:ln>
                <a:solidFill>
                  <a:schemeClr val="bg1"/>
                </a:solidFill>
                <a:effectLst/>
                <a:latin typeface="Arial" panose="020B0604020202020204" pitchFamily="34" charset="0"/>
                <a:cs typeface="Arial" panose="020B0604020202020204" pitchFamily="34" charset="0"/>
              </a:rPr>
              <a:t> - bordflade</a:t>
            </a:r>
          </a:p>
          <a:p>
            <a:pPr marL="0" marR="0" indent="0" algn="l">
              <a:lnSpc>
                <a:spcPct val="119000"/>
              </a:lnSpc>
              <a:spcBef>
                <a:spcPts val="0"/>
              </a:spcBef>
              <a:spcAft>
                <a:spcPts val="600"/>
              </a:spcAft>
            </a:pPr>
            <a:r>
              <a:rPr lang="de-DE" sz="1200" b="1" kern="1400" dirty="0">
                <a:ln>
                  <a:noFill/>
                </a:ln>
                <a:solidFill>
                  <a:schemeClr val="bg1"/>
                </a:solidFill>
                <a:effectLst/>
                <a:latin typeface="Arial" panose="020B0604020202020204" pitchFamily="34" charset="0"/>
                <a:cs typeface="Arial" panose="020B0604020202020204" pitchFamily="34" charset="0"/>
              </a:rPr>
              <a:t>gestreift</a:t>
            </a:r>
            <a:r>
              <a:rPr lang="da-DK" sz="1200" b="1" kern="1400" dirty="0">
                <a:ln>
                  <a:noFill/>
                </a:ln>
                <a:solidFill>
                  <a:schemeClr val="bg1"/>
                </a:solidFill>
                <a:effectLst/>
                <a:latin typeface="Arial" panose="020B0604020202020204" pitchFamily="34" charset="0"/>
                <a:cs typeface="Arial" panose="020B0604020202020204" pitchFamily="34" charset="0"/>
              </a:rPr>
              <a:t> - stribet	die Kante - kanten	</a:t>
            </a:r>
            <a:r>
              <a:rPr lang="de-DE" sz="1200" b="1" kern="1400" dirty="0">
                <a:ln>
                  <a:noFill/>
                </a:ln>
                <a:solidFill>
                  <a:schemeClr val="bg1"/>
                </a:solidFill>
                <a:effectLst/>
                <a:latin typeface="Arial" panose="020B0604020202020204" pitchFamily="34" charset="0"/>
                <a:cs typeface="Arial" panose="020B0604020202020204" pitchFamily="34" charset="0"/>
              </a:rPr>
              <a:t>Wellen</a:t>
            </a:r>
            <a:r>
              <a:rPr lang="da-DK" sz="1200" b="1" kern="1400" dirty="0">
                <a:ln>
                  <a:noFill/>
                </a:ln>
                <a:solidFill>
                  <a:schemeClr val="bg1"/>
                </a:solidFill>
                <a:effectLst/>
                <a:latin typeface="Arial" panose="020B0604020202020204" pitchFamily="34" charset="0"/>
                <a:cs typeface="Arial" panose="020B0604020202020204" pitchFamily="34" charset="0"/>
              </a:rPr>
              <a:t> - bølger	</a:t>
            </a:r>
            <a:r>
              <a:rPr lang="de-DE" sz="1200" b="1" kern="1400" dirty="0">
                <a:ln>
                  <a:noFill/>
                </a:ln>
                <a:solidFill>
                  <a:schemeClr val="bg1"/>
                </a:solidFill>
                <a:effectLst/>
                <a:latin typeface="Arial" panose="020B0604020202020204" pitchFamily="34" charset="0"/>
                <a:cs typeface="Arial" panose="020B0604020202020204" pitchFamily="34" charset="0"/>
              </a:rPr>
              <a:t>Dünn</a:t>
            </a:r>
            <a:r>
              <a:rPr lang="da-DK" sz="1200" b="1" kern="1400" dirty="0">
                <a:ln>
                  <a:noFill/>
                </a:ln>
                <a:solidFill>
                  <a:schemeClr val="bg1"/>
                </a:solidFill>
                <a:effectLst/>
                <a:latin typeface="Arial" panose="020B0604020202020204" pitchFamily="34" charset="0"/>
                <a:cs typeface="Arial" panose="020B0604020202020204" pitchFamily="34" charset="0"/>
              </a:rPr>
              <a:t> - tynd</a:t>
            </a:r>
          </a:p>
          <a:p>
            <a:pPr marL="0" marR="0" indent="0" algn="l">
              <a:lnSpc>
                <a:spcPct val="119000"/>
              </a:lnSpc>
              <a:spcBef>
                <a:spcPts val="0"/>
              </a:spcBef>
              <a:spcAft>
                <a:spcPts val="600"/>
              </a:spcAft>
            </a:pPr>
            <a:r>
              <a:rPr lang="de-DE" sz="1200" b="1" kern="1400" dirty="0">
                <a:ln>
                  <a:noFill/>
                </a:ln>
                <a:solidFill>
                  <a:schemeClr val="bg1"/>
                </a:solidFill>
                <a:effectLst/>
                <a:latin typeface="Arial" panose="020B0604020202020204" pitchFamily="34" charset="0"/>
                <a:cs typeface="Arial" panose="020B0604020202020204" pitchFamily="34" charset="0"/>
              </a:rPr>
              <a:t>gefärbt</a:t>
            </a:r>
            <a:r>
              <a:rPr lang="da-DK" sz="1200" b="1" kern="1400" dirty="0">
                <a:ln>
                  <a:noFill/>
                </a:ln>
                <a:solidFill>
                  <a:schemeClr val="bg1"/>
                </a:solidFill>
                <a:effectLst/>
                <a:latin typeface="Arial" panose="020B0604020202020204" pitchFamily="34" charset="0"/>
                <a:cs typeface="Arial" panose="020B0604020202020204" pitchFamily="34" charset="0"/>
              </a:rPr>
              <a:t> - farvet	die </a:t>
            </a:r>
            <a:r>
              <a:rPr lang="de-DE" sz="1200" b="1" kern="1400" dirty="0">
                <a:ln>
                  <a:noFill/>
                </a:ln>
                <a:solidFill>
                  <a:schemeClr val="bg1"/>
                </a:solidFill>
                <a:effectLst/>
                <a:latin typeface="Arial" panose="020B0604020202020204" pitchFamily="34" charset="0"/>
                <a:cs typeface="Arial" panose="020B0604020202020204" pitchFamily="34" charset="0"/>
              </a:rPr>
              <a:t>Punkte</a:t>
            </a:r>
            <a:r>
              <a:rPr lang="da-DK" sz="1200" b="1" kern="1400" dirty="0">
                <a:ln>
                  <a:noFill/>
                </a:ln>
                <a:solidFill>
                  <a:schemeClr val="bg1"/>
                </a:solidFill>
                <a:effectLst/>
                <a:latin typeface="Arial" panose="020B0604020202020204" pitchFamily="34" charset="0"/>
                <a:cs typeface="Arial" panose="020B0604020202020204" pitchFamily="34" charset="0"/>
              </a:rPr>
              <a:t> - prikkerne	die </a:t>
            </a:r>
            <a:r>
              <a:rPr lang="de-DE" sz="1200" b="1" kern="1400" dirty="0">
                <a:ln>
                  <a:noFill/>
                </a:ln>
                <a:solidFill>
                  <a:schemeClr val="bg1"/>
                </a:solidFill>
                <a:effectLst/>
                <a:latin typeface="Arial" panose="020B0604020202020204" pitchFamily="34" charset="0"/>
                <a:cs typeface="Arial" panose="020B0604020202020204" pitchFamily="34" charset="0"/>
              </a:rPr>
              <a:t>Ecke</a:t>
            </a:r>
            <a:r>
              <a:rPr lang="da-DK" sz="1200" b="1" kern="1400" dirty="0">
                <a:ln>
                  <a:noFill/>
                </a:ln>
                <a:solidFill>
                  <a:schemeClr val="bg1"/>
                </a:solidFill>
                <a:effectLst/>
                <a:latin typeface="Arial" panose="020B0604020202020204" pitchFamily="34" charset="0"/>
                <a:cs typeface="Arial" panose="020B0604020202020204" pitchFamily="34" charset="0"/>
              </a:rPr>
              <a:t> - hjørnet	Das </a:t>
            </a:r>
            <a:r>
              <a:rPr lang="de-DE" sz="1200" b="1" kern="1400" dirty="0">
                <a:ln>
                  <a:noFill/>
                </a:ln>
                <a:solidFill>
                  <a:schemeClr val="bg1"/>
                </a:solidFill>
                <a:effectLst/>
                <a:latin typeface="Arial" panose="020B0604020202020204" pitchFamily="34" charset="0"/>
                <a:cs typeface="Arial" panose="020B0604020202020204" pitchFamily="34" charset="0"/>
              </a:rPr>
              <a:t>Muster</a:t>
            </a:r>
            <a:r>
              <a:rPr lang="da-DK" sz="1200" b="1" kern="1400" dirty="0">
                <a:ln>
                  <a:noFill/>
                </a:ln>
                <a:solidFill>
                  <a:schemeClr val="bg1"/>
                </a:solidFill>
                <a:effectLst/>
                <a:latin typeface="Arial" panose="020B0604020202020204" pitchFamily="34" charset="0"/>
                <a:cs typeface="Arial" panose="020B0604020202020204" pitchFamily="34" charset="0"/>
              </a:rPr>
              <a:t> - Mønstret </a:t>
            </a:r>
          </a:p>
          <a:p>
            <a:pPr marL="0" marR="0" indent="0" algn="l">
              <a:lnSpc>
                <a:spcPct val="119000"/>
              </a:lnSpc>
              <a:spcBef>
                <a:spcPts val="0"/>
              </a:spcBef>
              <a:spcAft>
                <a:spcPts val="600"/>
              </a:spcAft>
            </a:pPr>
            <a:r>
              <a:rPr lang="da-DK" sz="1200" b="1" kern="1400" dirty="0">
                <a:ln>
                  <a:noFill/>
                </a:ln>
                <a:solidFill>
                  <a:schemeClr val="bg1"/>
                </a:solidFill>
                <a:effectLst/>
                <a:latin typeface="Arial" panose="020B0604020202020204" pitchFamily="34" charset="0"/>
                <a:cs typeface="Arial" panose="020B0604020202020204" pitchFamily="34" charset="0"/>
              </a:rPr>
              <a:t>In der Mitte - i midten	am Rande - på kanten	</a:t>
            </a:r>
            <a:r>
              <a:rPr lang="de-DE" sz="1200" b="1" kern="1400" dirty="0">
                <a:ln>
                  <a:noFill/>
                </a:ln>
                <a:solidFill>
                  <a:schemeClr val="bg1"/>
                </a:solidFill>
                <a:effectLst/>
                <a:latin typeface="Arial" panose="020B0604020202020204" pitchFamily="34" charset="0"/>
                <a:cs typeface="Arial" panose="020B0604020202020204" pitchFamily="34" charset="0"/>
              </a:rPr>
              <a:t>quer</a:t>
            </a:r>
            <a:r>
              <a:rPr lang="da-DK" sz="1200" b="1" kern="1400" dirty="0">
                <a:ln>
                  <a:noFill/>
                </a:ln>
                <a:solidFill>
                  <a:schemeClr val="bg1"/>
                </a:solidFill>
                <a:effectLst/>
                <a:latin typeface="Arial" panose="020B0604020202020204" pitchFamily="34" charset="0"/>
                <a:cs typeface="Arial" panose="020B0604020202020204" pitchFamily="34" charset="0"/>
              </a:rPr>
              <a:t> - skrå		</a:t>
            </a:r>
            <a:r>
              <a:rPr lang="de-DE" sz="1200" b="1" kern="1400" dirty="0">
                <a:ln>
                  <a:noFill/>
                </a:ln>
                <a:solidFill>
                  <a:schemeClr val="bg1"/>
                </a:solidFill>
                <a:effectLst/>
                <a:latin typeface="Arial" panose="020B0604020202020204" pitchFamily="34" charset="0"/>
                <a:cs typeface="Arial" panose="020B0604020202020204" pitchFamily="34" charset="0"/>
              </a:rPr>
              <a:t>etwa</a:t>
            </a:r>
            <a:r>
              <a:rPr lang="da-DK" sz="1200" b="1" kern="1400" dirty="0">
                <a:ln>
                  <a:noFill/>
                </a:ln>
                <a:solidFill>
                  <a:schemeClr val="bg1"/>
                </a:solidFill>
                <a:effectLst/>
                <a:latin typeface="Arial" panose="020B0604020202020204" pitchFamily="34" charset="0"/>
                <a:cs typeface="Arial" panose="020B0604020202020204" pitchFamily="34" charset="0"/>
              </a:rPr>
              <a:t> - cirka</a:t>
            </a:r>
          </a:p>
        </p:txBody>
      </p:sp>
      <p:pic>
        <p:nvPicPr>
          <p:cNvPr id="12" name="Billede 11">
            <a:extLst>
              <a:ext uri="{FF2B5EF4-FFF2-40B4-BE49-F238E27FC236}">
                <a16:creationId xmlns:a16="http://schemas.microsoft.com/office/drawing/2014/main" id="{0ADE017B-89C5-4AAE-86B5-6BD509231A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61" y="2594788"/>
            <a:ext cx="3741965" cy="2514825"/>
          </a:xfrm>
          <a:prstGeom prst="rect">
            <a:avLst/>
          </a:prstGeom>
        </p:spPr>
      </p:pic>
      <p:pic>
        <p:nvPicPr>
          <p:cNvPr id="3" name="Billede 2">
            <a:extLst>
              <a:ext uri="{FF2B5EF4-FFF2-40B4-BE49-F238E27FC236}">
                <a16:creationId xmlns:a16="http://schemas.microsoft.com/office/drawing/2014/main" id="{37C20B1E-8954-4710-B3E3-C5158D6402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3951" y="2445835"/>
            <a:ext cx="3741452" cy="2497041"/>
          </a:xfrm>
          <a:prstGeom prst="rect">
            <a:avLst/>
          </a:prstGeom>
        </p:spPr>
      </p:pic>
    </p:spTree>
    <p:extLst>
      <p:ext uri="{BB962C8B-B14F-4D97-AF65-F5344CB8AC3E}">
        <p14:creationId xmlns:p14="http://schemas.microsoft.com/office/powerpoint/2010/main" val="486660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F3B5E70-B0CE-4DF8-A191-87919F1215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93274" y="-2955472"/>
            <a:ext cx="6964680" cy="12768943"/>
          </a:xfrm>
          <a:prstGeom prst="rect">
            <a:avLst/>
          </a:prstGeom>
        </p:spPr>
      </p:pic>
      <p:pic>
        <p:nvPicPr>
          <p:cNvPr id="8" name="Billede 7" descr="Et billede, der indeholder tekst&#10;&#10;Automatisk genereret beskrivelse">
            <a:extLst>
              <a:ext uri="{FF2B5EF4-FFF2-40B4-BE49-F238E27FC236}">
                <a16:creationId xmlns:a16="http://schemas.microsoft.com/office/drawing/2014/main" id="{6628A5A3-9539-4739-A79F-FBBA576910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1" y="4735441"/>
            <a:ext cx="542392" cy="2016423"/>
          </a:xfrm>
          <a:prstGeom prst="rect">
            <a:avLst/>
          </a:prstGeom>
        </p:spPr>
      </p:pic>
      <p:sp>
        <p:nvSpPr>
          <p:cNvPr id="13" name="Tekstfelt 12">
            <a:extLst>
              <a:ext uri="{FF2B5EF4-FFF2-40B4-BE49-F238E27FC236}">
                <a16:creationId xmlns:a16="http://schemas.microsoft.com/office/drawing/2014/main" id="{15600F99-F93D-4613-ACF2-ED3B0EDE2D1A}"/>
              </a:ext>
            </a:extLst>
          </p:cNvPr>
          <p:cNvSpPr txBox="1"/>
          <p:nvPr/>
        </p:nvSpPr>
        <p:spPr>
          <a:xfrm>
            <a:off x="413655" y="0"/>
            <a:ext cx="9301845" cy="1015663"/>
          </a:xfrm>
          <a:prstGeom prst="rect">
            <a:avLst/>
          </a:prstGeom>
          <a:noFill/>
          <a:effectLst>
            <a:outerShdw blurRad="50800" dist="76200" dir="2700000" algn="tl" rotWithShape="0">
              <a:prstClr val="black">
                <a:alpha val="40000"/>
              </a:prstClr>
            </a:outerShdw>
          </a:effectLst>
        </p:spPr>
        <p:txBody>
          <a:bodyPr wrap="square" rtlCol="0">
            <a:spAutoFit/>
          </a:bodyPr>
          <a:lstStyle/>
          <a:p>
            <a:r>
              <a:rPr lang="da-DK" sz="6000" dirty="0">
                <a:solidFill>
                  <a:schemeClr val="bg1"/>
                </a:solidFill>
                <a:latin typeface="Bell MT" panose="020B0604020202020204" pitchFamily="18" charset="0"/>
              </a:rPr>
              <a:t>Hvordan ser dugen ud</a:t>
            </a:r>
            <a:r>
              <a:rPr lang="de-DE" sz="6000" dirty="0">
                <a:solidFill>
                  <a:schemeClr val="bg1"/>
                </a:solidFill>
                <a:latin typeface="Bell MT" panose="020B0604020202020204" pitchFamily="18" charset="0"/>
              </a:rPr>
              <a:t>? </a:t>
            </a:r>
            <a:r>
              <a:rPr lang="de-DE" sz="2400" dirty="0">
                <a:solidFill>
                  <a:schemeClr val="bg1"/>
                </a:solidFill>
                <a:latin typeface="Bell MT" panose="020B0604020202020204" pitchFamily="18" charset="0"/>
              </a:rPr>
              <a:t>Seite </a:t>
            </a:r>
            <a:r>
              <a:rPr lang="da-DK" sz="2400" dirty="0">
                <a:solidFill>
                  <a:schemeClr val="bg1"/>
                </a:solidFill>
                <a:latin typeface="Bell MT" panose="020B0604020202020204" pitchFamily="18" charset="0"/>
              </a:rPr>
              <a:t>14</a:t>
            </a:r>
          </a:p>
        </p:txBody>
      </p:sp>
      <p:sp>
        <p:nvSpPr>
          <p:cNvPr id="14" name="Rektangel: afrundede hjørner 13">
            <a:extLst>
              <a:ext uri="{FF2B5EF4-FFF2-40B4-BE49-F238E27FC236}">
                <a16:creationId xmlns:a16="http://schemas.microsoft.com/office/drawing/2014/main" id="{0FFFE909-4864-4F78-8A2A-BA29C3E26DCA}"/>
              </a:ext>
            </a:extLst>
          </p:cNvPr>
          <p:cNvSpPr/>
          <p:nvPr/>
        </p:nvSpPr>
        <p:spPr>
          <a:xfrm>
            <a:off x="138335" y="1010356"/>
            <a:ext cx="3894443" cy="1323439"/>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6" name="Control 2">
            <a:extLst>
              <a:ext uri="{FF2B5EF4-FFF2-40B4-BE49-F238E27FC236}">
                <a16:creationId xmlns:a16="http://schemas.microsoft.com/office/drawing/2014/main" id="{BA23049E-F485-4905-9A5B-6AA3673FA83B}"/>
              </a:ext>
            </a:extLst>
          </p:cNvPr>
          <p:cNvSpPr>
            <a:spLocks noChangeArrowheads="1" noChangeShapeType="1"/>
          </p:cNvSpPr>
          <p:nvPr/>
        </p:nvSpPr>
        <p:spPr bwMode="auto">
          <a:xfrm>
            <a:off x="1084617" y="2612572"/>
            <a:ext cx="8012730" cy="9724908"/>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9" name="Control 3">
            <a:extLst>
              <a:ext uri="{FF2B5EF4-FFF2-40B4-BE49-F238E27FC236}">
                <a16:creationId xmlns:a16="http://schemas.microsoft.com/office/drawing/2014/main" id="{54CC2FE8-898F-4E67-8356-9B9F887BAEF7}"/>
              </a:ext>
            </a:extLst>
          </p:cNvPr>
          <p:cNvSpPr>
            <a:spLocks noChangeArrowheads="1" noChangeShapeType="1"/>
          </p:cNvSpPr>
          <p:nvPr/>
        </p:nvSpPr>
        <p:spPr bwMode="auto">
          <a:xfrm>
            <a:off x="4835525" y="3405188"/>
            <a:ext cx="6394450" cy="7521575"/>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da-DK"/>
          </a:p>
        </p:txBody>
      </p:sp>
      <p:sp>
        <p:nvSpPr>
          <p:cNvPr id="4" name="Tekstfelt 3">
            <a:extLst>
              <a:ext uri="{FF2B5EF4-FFF2-40B4-BE49-F238E27FC236}">
                <a16:creationId xmlns:a16="http://schemas.microsoft.com/office/drawing/2014/main" id="{09A315FC-02CB-4A12-A566-FEF6FBB7A6C5}"/>
              </a:ext>
            </a:extLst>
          </p:cNvPr>
          <p:cNvSpPr txBox="1"/>
          <p:nvPr/>
        </p:nvSpPr>
        <p:spPr>
          <a:xfrm>
            <a:off x="251506" y="1144536"/>
            <a:ext cx="3781272" cy="1171475"/>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Tisch 1 </a:t>
            </a:r>
            <a:r>
              <a:rPr lang="de-DE" sz="1400" kern="1400" dirty="0">
                <a:ln>
                  <a:noFill/>
                </a:ln>
                <a:solidFill>
                  <a:srgbClr val="000000"/>
                </a:solidFill>
                <a:effectLst/>
                <a:latin typeface="Arial" panose="020B0604020202020204" pitchFamily="34" charset="0"/>
                <a:cs typeface="Arial" panose="020B0604020202020204" pitchFamily="34" charset="0"/>
              </a:rPr>
              <a:t>hat eine rosa Tischdecke mit etwa 30 kleine weiße Punkte.</a:t>
            </a: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cs typeface="Arial" panose="020B0604020202020204" pitchFamily="34" charset="0"/>
              </a:rPr>
              <a:t>Der Überhang ist weiß mit etwa 15 bis 20 kleine rosa Punkte.</a:t>
            </a:r>
          </a:p>
        </p:txBody>
      </p:sp>
      <p:pic>
        <p:nvPicPr>
          <p:cNvPr id="7" name="Billede 6">
            <a:extLst>
              <a:ext uri="{FF2B5EF4-FFF2-40B4-BE49-F238E27FC236}">
                <a16:creationId xmlns:a16="http://schemas.microsoft.com/office/drawing/2014/main" id="{D0A8F992-4551-4528-B092-0AC319E87C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61" y="2594788"/>
            <a:ext cx="3741452" cy="2499305"/>
          </a:xfrm>
          <a:prstGeom prst="rect">
            <a:avLst/>
          </a:prstGeom>
        </p:spPr>
      </p:pic>
      <p:sp>
        <p:nvSpPr>
          <p:cNvPr id="15" name="Rektangel: afrundede hjørner 14">
            <a:extLst>
              <a:ext uri="{FF2B5EF4-FFF2-40B4-BE49-F238E27FC236}">
                <a16:creationId xmlns:a16="http://schemas.microsoft.com/office/drawing/2014/main" id="{656AD32E-59BA-4A18-8685-ECF2AF5CACBB}"/>
              </a:ext>
            </a:extLst>
          </p:cNvPr>
          <p:cNvSpPr/>
          <p:nvPr/>
        </p:nvSpPr>
        <p:spPr>
          <a:xfrm>
            <a:off x="4138307" y="1032858"/>
            <a:ext cx="3894443" cy="1154162"/>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16" name="Rektangel: afrundede hjørner 15">
            <a:extLst>
              <a:ext uri="{FF2B5EF4-FFF2-40B4-BE49-F238E27FC236}">
                <a16:creationId xmlns:a16="http://schemas.microsoft.com/office/drawing/2014/main" id="{5644C6B2-F751-4E22-8B2E-BA32EEAF93A1}"/>
              </a:ext>
            </a:extLst>
          </p:cNvPr>
          <p:cNvSpPr/>
          <p:nvPr/>
        </p:nvSpPr>
        <p:spPr>
          <a:xfrm>
            <a:off x="8138279" y="1032857"/>
            <a:ext cx="3894443" cy="2898120"/>
          </a:xfrm>
          <a:prstGeom prst="roundRect">
            <a:avLst/>
          </a:prstGeom>
          <a:solidFill>
            <a:schemeClr val="bg1"/>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a:p>
            <a:pPr algn="ctr"/>
            <a:endParaRPr lang="da-DK" dirty="0"/>
          </a:p>
        </p:txBody>
      </p:sp>
      <p:sp>
        <p:nvSpPr>
          <p:cNvPr id="17" name="Tekstfelt 16">
            <a:extLst>
              <a:ext uri="{FF2B5EF4-FFF2-40B4-BE49-F238E27FC236}">
                <a16:creationId xmlns:a16="http://schemas.microsoft.com/office/drawing/2014/main" id="{31B947BF-1387-4338-918A-3A3BB94E774E}"/>
              </a:ext>
            </a:extLst>
          </p:cNvPr>
          <p:cNvSpPr txBox="1"/>
          <p:nvPr/>
        </p:nvSpPr>
        <p:spPr>
          <a:xfrm>
            <a:off x="4205364" y="1150425"/>
            <a:ext cx="3781272" cy="1323439"/>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rPr>
              <a:t>Tisch 2  </a:t>
            </a:r>
            <a:r>
              <a:rPr lang="de-DE" sz="1400" kern="1400" dirty="0">
                <a:ln>
                  <a:noFill/>
                </a:ln>
                <a:solidFill>
                  <a:srgbClr val="000000"/>
                </a:solidFill>
                <a:effectLst/>
                <a:latin typeface="Arial" panose="020B0604020202020204" pitchFamily="34" charset="0"/>
              </a:rPr>
              <a:t>hat eine karierte Tischdecke. Die Farben sind weiß und rot.</a:t>
            </a:r>
            <a:endParaRPr lang="de-DE"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rPr>
              <a:t>Der Überhang ist rot.</a:t>
            </a:r>
            <a:endParaRPr lang="de-DE" sz="1400" kern="1400" dirty="0">
              <a:ln>
                <a:noFill/>
              </a:ln>
              <a:solidFill>
                <a:srgbClr val="000000"/>
              </a:solidFill>
              <a:effectLst/>
              <a:latin typeface="Calibri" panose="020F0502020204030204" pitchFamily="34" charset="0"/>
            </a:endParaRPr>
          </a:p>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p:txBody>
      </p:sp>
      <p:sp>
        <p:nvSpPr>
          <p:cNvPr id="18" name="Tekstfelt 17">
            <a:extLst>
              <a:ext uri="{FF2B5EF4-FFF2-40B4-BE49-F238E27FC236}">
                <a16:creationId xmlns:a16="http://schemas.microsoft.com/office/drawing/2014/main" id="{B130A90C-F59F-4909-865F-480D19C06497}"/>
              </a:ext>
            </a:extLst>
          </p:cNvPr>
          <p:cNvSpPr txBox="1"/>
          <p:nvPr/>
        </p:nvSpPr>
        <p:spPr>
          <a:xfrm>
            <a:off x="8239757" y="1150425"/>
            <a:ext cx="3781272" cy="3117905"/>
          </a:xfrm>
          <a:prstGeom prst="rect">
            <a:avLst/>
          </a:prstGeom>
          <a:noFill/>
        </p:spPr>
        <p:txBody>
          <a:bodyPr wrap="square" rtlCol="0">
            <a:spAutoFit/>
          </a:bodyPr>
          <a:lstStyle/>
          <a:p>
            <a:pPr marL="0" marR="0" indent="0" algn="l">
              <a:lnSpc>
                <a:spcPct val="119000"/>
              </a:lnSpc>
              <a:spcBef>
                <a:spcPts val="0"/>
              </a:spcBef>
              <a:spcAft>
                <a:spcPts val="600"/>
              </a:spcAft>
            </a:pPr>
            <a:r>
              <a:rPr lang="de-DE" sz="1400" b="1" kern="1400" dirty="0">
                <a:ln>
                  <a:noFill/>
                </a:ln>
                <a:solidFill>
                  <a:srgbClr val="000000"/>
                </a:solidFill>
                <a:effectLst/>
                <a:latin typeface="Arial" panose="020B0604020202020204" pitchFamily="34" charset="0"/>
                <a:cs typeface="Arial" panose="020B0604020202020204" pitchFamily="34" charset="0"/>
              </a:rPr>
              <a:t>Tisch 3  </a:t>
            </a:r>
            <a:r>
              <a:rPr lang="de-DE" sz="1400" kern="1400" dirty="0">
                <a:ln>
                  <a:noFill/>
                </a:ln>
                <a:solidFill>
                  <a:srgbClr val="000000"/>
                </a:solidFill>
                <a:effectLst/>
                <a:latin typeface="Arial" panose="020B0604020202020204" pitchFamily="34" charset="0"/>
                <a:cs typeface="Arial" panose="020B0604020202020204" pitchFamily="34" charset="0"/>
              </a:rPr>
              <a:t>hat drei Farben. schwarz, rot und gelb. Die gleichen Farben wie die Deutsche Nationalflagge. </a:t>
            </a:r>
          </a:p>
          <a:p>
            <a:pPr marL="0" marR="0" indent="0" algn="l">
              <a:lnSpc>
                <a:spcPct val="119000"/>
              </a:lnSpc>
              <a:spcBef>
                <a:spcPts val="0"/>
              </a:spcBef>
              <a:spcAft>
                <a:spcPts val="600"/>
              </a:spcAft>
            </a:pPr>
            <a:r>
              <a:rPr lang="de-DE" sz="1400" kern="1400" dirty="0">
                <a:ln>
                  <a:noFill/>
                </a:ln>
                <a:solidFill>
                  <a:srgbClr val="000000"/>
                </a:solidFill>
                <a:effectLst/>
                <a:latin typeface="Arial" panose="020B0604020202020204" pitchFamily="34" charset="0"/>
                <a:cs typeface="Arial" panose="020B0604020202020204" pitchFamily="34" charset="0"/>
              </a:rPr>
              <a:t>Die Tischdecke hat drei breite Streifen. Die drei breite Streifen laufen in die Länge. Von rechts nach links sind die Farben: schwarz, dann kommt rot in der Mitte und dann kommt gelb auf der linke Seite. Die drei Farben gehen über die Tischkante und weiter bis zur Tischdeckekante.</a:t>
            </a:r>
          </a:p>
          <a:p>
            <a:pPr marL="0" marR="0" indent="0" algn="l">
              <a:lnSpc>
                <a:spcPct val="119000"/>
              </a:lnSpc>
              <a:spcBef>
                <a:spcPts val="0"/>
              </a:spcBef>
              <a:spcAft>
                <a:spcPts val="600"/>
              </a:spcAft>
            </a:pPr>
            <a:r>
              <a:rPr lang="de-DE" sz="1800" kern="1400" dirty="0">
                <a:ln>
                  <a:noFill/>
                </a:ln>
                <a:solidFill>
                  <a:srgbClr val="000000"/>
                </a:solidFill>
                <a:effectLst/>
                <a:latin typeface="Calibri" panose="020F0502020204030204" pitchFamily="34" charset="0"/>
              </a:rPr>
              <a:t> </a:t>
            </a:r>
          </a:p>
        </p:txBody>
      </p:sp>
      <p:pic>
        <p:nvPicPr>
          <p:cNvPr id="19" name="Billede 18">
            <a:extLst>
              <a:ext uri="{FF2B5EF4-FFF2-40B4-BE49-F238E27FC236}">
                <a16:creationId xmlns:a16="http://schemas.microsoft.com/office/drawing/2014/main" id="{BBB71EB8-3DCA-418D-8950-B2E663C1C7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1270" y="2443571"/>
            <a:ext cx="3741452" cy="2499305"/>
          </a:xfrm>
          <a:prstGeom prst="rect">
            <a:avLst/>
          </a:prstGeom>
        </p:spPr>
      </p:pic>
      <p:pic>
        <p:nvPicPr>
          <p:cNvPr id="20" name="Billede 19">
            <a:extLst>
              <a:ext uri="{FF2B5EF4-FFF2-40B4-BE49-F238E27FC236}">
                <a16:creationId xmlns:a16="http://schemas.microsoft.com/office/drawing/2014/main" id="{FF9ED612-12C4-40E2-9F7F-1F03B30795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3944" y="4171506"/>
            <a:ext cx="3741452" cy="2499305"/>
          </a:xfrm>
          <a:prstGeom prst="rect">
            <a:avLst/>
          </a:prstGeom>
        </p:spPr>
      </p:pic>
      <p:sp>
        <p:nvSpPr>
          <p:cNvPr id="10" name="Tekstfelt 9">
            <a:extLst>
              <a:ext uri="{FF2B5EF4-FFF2-40B4-BE49-F238E27FC236}">
                <a16:creationId xmlns:a16="http://schemas.microsoft.com/office/drawing/2014/main" id="{AB409DB1-D4D9-49F1-B88B-D61436D5A220}"/>
              </a:ext>
            </a:extLst>
          </p:cNvPr>
          <p:cNvSpPr txBox="1"/>
          <p:nvPr/>
        </p:nvSpPr>
        <p:spPr>
          <a:xfrm>
            <a:off x="278146" y="5209600"/>
            <a:ext cx="7574576" cy="1478995"/>
          </a:xfrm>
          <a:prstGeom prst="rect">
            <a:avLst/>
          </a:prstGeom>
          <a:noFill/>
        </p:spPr>
        <p:txBody>
          <a:bodyPr wrap="square" rtlCol="0">
            <a:spAutoFit/>
          </a:bodyPr>
          <a:lstStyle/>
          <a:p>
            <a:pPr marL="0" marR="0" indent="0" algn="l">
              <a:lnSpc>
                <a:spcPct val="119000"/>
              </a:lnSpc>
              <a:spcBef>
                <a:spcPts val="0"/>
              </a:spcBef>
              <a:spcAft>
                <a:spcPts val="600"/>
              </a:spcAft>
            </a:pPr>
            <a:r>
              <a:rPr lang="da-DK" sz="1200" b="1" u="sng" kern="1400" dirty="0">
                <a:ln>
                  <a:noFill/>
                </a:ln>
                <a:solidFill>
                  <a:schemeClr val="bg1"/>
                </a:solidFill>
                <a:effectLst/>
                <a:latin typeface="Arial" panose="020B0604020202020204" pitchFamily="34" charset="0"/>
                <a:cs typeface="Arial" panose="020B0604020202020204" pitchFamily="34" charset="0"/>
              </a:rPr>
              <a:t>Ordbog</a:t>
            </a:r>
            <a:r>
              <a:rPr lang="da-DK" sz="1200" b="1" kern="1400" dirty="0">
                <a:ln>
                  <a:noFill/>
                </a:ln>
                <a:solidFill>
                  <a:schemeClr val="bg1"/>
                </a:solidFill>
                <a:effectLst/>
                <a:latin typeface="Arial" panose="020B0604020202020204" pitchFamily="34" charset="0"/>
                <a:cs typeface="Arial" panose="020B0604020202020204" pitchFamily="34" charset="0"/>
              </a:rPr>
              <a:t>:</a:t>
            </a:r>
          </a:p>
          <a:p>
            <a:pPr marL="0" marR="0" indent="0" algn="l">
              <a:lnSpc>
                <a:spcPct val="119000"/>
              </a:lnSpc>
              <a:spcBef>
                <a:spcPts val="0"/>
              </a:spcBef>
              <a:spcAft>
                <a:spcPts val="600"/>
              </a:spcAft>
            </a:pPr>
            <a:r>
              <a:rPr lang="da-DK" sz="1200" b="1" kern="1400" dirty="0">
                <a:ln>
                  <a:noFill/>
                </a:ln>
                <a:solidFill>
                  <a:schemeClr val="bg1"/>
                </a:solidFill>
                <a:effectLst/>
                <a:latin typeface="Arial" panose="020B0604020202020204" pitchFamily="34" charset="0"/>
                <a:cs typeface="Arial" panose="020B0604020202020204" pitchFamily="34" charset="0"/>
              </a:rPr>
              <a:t>der </a:t>
            </a:r>
            <a:r>
              <a:rPr lang="de-DE" sz="1200" b="1" kern="1400" dirty="0">
                <a:ln>
                  <a:noFill/>
                </a:ln>
                <a:solidFill>
                  <a:schemeClr val="bg1"/>
                </a:solidFill>
                <a:effectLst/>
                <a:latin typeface="Arial" panose="020B0604020202020204" pitchFamily="34" charset="0"/>
                <a:cs typeface="Arial" panose="020B0604020202020204" pitchFamily="34" charset="0"/>
              </a:rPr>
              <a:t>Streifen</a:t>
            </a:r>
            <a:r>
              <a:rPr lang="da-DK" sz="1200" b="1" kern="1400" dirty="0">
                <a:ln>
                  <a:noFill/>
                </a:ln>
                <a:solidFill>
                  <a:schemeClr val="bg1"/>
                </a:solidFill>
                <a:effectLst/>
                <a:latin typeface="Arial" panose="020B0604020202020204" pitchFamily="34" charset="0"/>
                <a:cs typeface="Arial" panose="020B0604020202020204" pitchFamily="34" charset="0"/>
              </a:rPr>
              <a:t> – striben	</a:t>
            </a:r>
            <a:r>
              <a:rPr lang="de-DE" sz="1200" b="1" kern="1400" dirty="0">
                <a:ln>
                  <a:noFill/>
                </a:ln>
                <a:solidFill>
                  <a:schemeClr val="bg1"/>
                </a:solidFill>
                <a:effectLst/>
                <a:latin typeface="Arial" panose="020B0604020202020204" pitchFamily="34" charset="0"/>
                <a:cs typeface="Arial" panose="020B0604020202020204" pitchFamily="34" charset="0"/>
              </a:rPr>
              <a:t>kariert</a:t>
            </a:r>
            <a:r>
              <a:rPr lang="da-DK" sz="1200" b="1" kern="1400" dirty="0">
                <a:ln>
                  <a:noFill/>
                </a:ln>
                <a:solidFill>
                  <a:schemeClr val="bg1"/>
                </a:solidFill>
                <a:effectLst/>
                <a:latin typeface="Arial" panose="020B0604020202020204" pitchFamily="34" charset="0"/>
                <a:cs typeface="Arial" panose="020B0604020202020204" pitchFamily="34" charset="0"/>
              </a:rPr>
              <a:t> – ternet</a:t>
            </a:r>
            <a:r>
              <a:rPr lang="da-DK" sz="1200" b="1" kern="1400" dirty="0">
                <a:solidFill>
                  <a:schemeClr val="bg1"/>
                </a:solidFill>
                <a:latin typeface="Arial" panose="020B0604020202020204" pitchFamily="34" charset="0"/>
                <a:cs typeface="Arial" panose="020B0604020202020204" pitchFamily="34" charset="0"/>
              </a:rPr>
              <a:t>	</a:t>
            </a:r>
            <a:r>
              <a:rPr lang="da-DK" sz="1200" b="1" kern="1400" dirty="0">
                <a:ln>
                  <a:noFill/>
                </a:ln>
                <a:solidFill>
                  <a:schemeClr val="bg1"/>
                </a:solidFill>
                <a:effectLst/>
                <a:latin typeface="Arial" panose="020B0604020202020204" pitchFamily="34" charset="0"/>
                <a:cs typeface="Arial" panose="020B0604020202020204" pitchFamily="34" charset="0"/>
              </a:rPr>
              <a:t>die Welle - bølgen	</a:t>
            </a:r>
            <a:r>
              <a:rPr lang="de-DE" sz="1200" b="1" kern="1400" dirty="0">
                <a:ln>
                  <a:noFill/>
                </a:ln>
                <a:solidFill>
                  <a:schemeClr val="bg1"/>
                </a:solidFill>
                <a:effectLst/>
                <a:latin typeface="Arial" panose="020B0604020202020204" pitchFamily="34" charset="0"/>
                <a:cs typeface="Arial" panose="020B0604020202020204" pitchFamily="34" charset="0"/>
              </a:rPr>
              <a:t>Tischfläche</a:t>
            </a:r>
            <a:r>
              <a:rPr lang="da-DK" sz="1200" b="1" kern="1400" dirty="0">
                <a:ln>
                  <a:noFill/>
                </a:ln>
                <a:solidFill>
                  <a:schemeClr val="bg1"/>
                </a:solidFill>
                <a:effectLst/>
                <a:latin typeface="Arial" panose="020B0604020202020204" pitchFamily="34" charset="0"/>
                <a:cs typeface="Arial" panose="020B0604020202020204" pitchFamily="34" charset="0"/>
              </a:rPr>
              <a:t> - bordflade</a:t>
            </a:r>
          </a:p>
          <a:p>
            <a:pPr marL="0" marR="0" indent="0" algn="l">
              <a:lnSpc>
                <a:spcPct val="119000"/>
              </a:lnSpc>
              <a:spcBef>
                <a:spcPts val="0"/>
              </a:spcBef>
              <a:spcAft>
                <a:spcPts val="600"/>
              </a:spcAft>
            </a:pPr>
            <a:r>
              <a:rPr lang="de-DE" sz="1200" b="1" kern="1400" dirty="0">
                <a:ln>
                  <a:noFill/>
                </a:ln>
                <a:solidFill>
                  <a:schemeClr val="bg1"/>
                </a:solidFill>
                <a:effectLst/>
                <a:latin typeface="Arial" panose="020B0604020202020204" pitchFamily="34" charset="0"/>
                <a:cs typeface="Arial" panose="020B0604020202020204" pitchFamily="34" charset="0"/>
              </a:rPr>
              <a:t>gestreift</a:t>
            </a:r>
            <a:r>
              <a:rPr lang="da-DK" sz="1200" b="1" kern="1400" dirty="0">
                <a:ln>
                  <a:noFill/>
                </a:ln>
                <a:solidFill>
                  <a:schemeClr val="bg1"/>
                </a:solidFill>
                <a:effectLst/>
                <a:latin typeface="Arial" panose="020B0604020202020204" pitchFamily="34" charset="0"/>
                <a:cs typeface="Arial" panose="020B0604020202020204" pitchFamily="34" charset="0"/>
              </a:rPr>
              <a:t> - stribet	die Kante - kanten	</a:t>
            </a:r>
            <a:r>
              <a:rPr lang="de-DE" sz="1200" b="1" kern="1400" dirty="0">
                <a:ln>
                  <a:noFill/>
                </a:ln>
                <a:solidFill>
                  <a:schemeClr val="bg1"/>
                </a:solidFill>
                <a:effectLst/>
                <a:latin typeface="Arial" panose="020B0604020202020204" pitchFamily="34" charset="0"/>
                <a:cs typeface="Arial" panose="020B0604020202020204" pitchFamily="34" charset="0"/>
              </a:rPr>
              <a:t>Wellen</a:t>
            </a:r>
            <a:r>
              <a:rPr lang="da-DK" sz="1200" b="1" kern="1400" dirty="0">
                <a:ln>
                  <a:noFill/>
                </a:ln>
                <a:solidFill>
                  <a:schemeClr val="bg1"/>
                </a:solidFill>
                <a:effectLst/>
                <a:latin typeface="Arial" panose="020B0604020202020204" pitchFamily="34" charset="0"/>
                <a:cs typeface="Arial" panose="020B0604020202020204" pitchFamily="34" charset="0"/>
              </a:rPr>
              <a:t> - bølger	</a:t>
            </a:r>
            <a:r>
              <a:rPr lang="de-DE" sz="1200" b="1" kern="1400" dirty="0">
                <a:ln>
                  <a:noFill/>
                </a:ln>
                <a:solidFill>
                  <a:schemeClr val="bg1"/>
                </a:solidFill>
                <a:effectLst/>
                <a:latin typeface="Arial" panose="020B0604020202020204" pitchFamily="34" charset="0"/>
                <a:cs typeface="Arial" panose="020B0604020202020204" pitchFamily="34" charset="0"/>
              </a:rPr>
              <a:t>Dünn</a:t>
            </a:r>
            <a:r>
              <a:rPr lang="da-DK" sz="1200" b="1" kern="1400" dirty="0">
                <a:ln>
                  <a:noFill/>
                </a:ln>
                <a:solidFill>
                  <a:schemeClr val="bg1"/>
                </a:solidFill>
                <a:effectLst/>
                <a:latin typeface="Arial" panose="020B0604020202020204" pitchFamily="34" charset="0"/>
                <a:cs typeface="Arial" panose="020B0604020202020204" pitchFamily="34" charset="0"/>
              </a:rPr>
              <a:t> - tynd</a:t>
            </a:r>
          </a:p>
          <a:p>
            <a:pPr marL="0" marR="0" indent="0" algn="l">
              <a:lnSpc>
                <a:spcPct val="119000"/>
              </a:lnSpc>
              <a:spcBef>
                <a:spcPts val="0"/>
              </a:spcBef>
              <a:spcAft>
                <a:spcPts val="600"/>
              </a:spcAft>
            </a:pPr>
            <a:r>
              <a:rPr lang="de-DE" sz="1200" b="1" kern="1400" dirty="0">
                <a:ln>
                  <a:noFill/>
                </a:ln>
                <a:solidFill>
                  <a:schemeClr val="bg1"/>
                </a:solidFill>
                <a:effectLst/>
                <a:latin typeface="Arial" panose="020B0604020202020204" pitchFamily="34" charset="0"/>
                <a:cs typeface="Arial" panose="020B0604020202020204" pitchFamily="34" charset="0"/>
              </a:rPr>
              <a:t>gefärbt</a:t>
            </a:r>
            <a:r>
              <a:rPr lang="da-DK" sz="1200" b="1" kern="1400" dirty="0">
                <a:ln>
                  <a:noFill/>
                </a:ln>
                <a:solidFill>
                  <a:schemeClr val="bg1"/>
                </a:solidFill>
                <a:effectLst/>
                <a:latin typeface="Arial" panose="020B0604020202020204" pitchFamily="34" charset="0"/>
                <a:cs typeface="Arial" panose="020B0604020202020204" pitchFamily="34" charset="0"/>
              </a:rPr>
              <a:t> - farvet	die </a:t>
            </a:r>
            <a:r>
              <a:rPr lang="de-DE" sz="1200" b="1" kern="1400" dirty="0">
                <a:ln>
                  <a:noFill/>
                </a:ln>
                <a:solidFill>
                  <a:schemeClr val="bg1"/>
                </a:solidFill>
                <a:effectLst/>
                <a:latin typeface="Arial" panose="020B0604020202020204" pitchFamily="34" charset="0"/>
                <a:cs typeface="Arial" panose="020B0604020202020204" pitchFamily="34" charset="0"/>
              </a:rPr>
              <a:t>Punkte</a:t>
            </a:r>
            <a:r>
              <a:rPr lang="da-DK" sz="1200" b="1" kern="1400" dirty="0">
                <a:ln>
                  <a:noFill/>
                </a:ln>
                <a:solidFill>
                  <a:schemeClr val="bg1"/>
                </a:solidFill>
                <a:effectLst/>
                <a:latin typeface="Arial" panose="020B0604020202020204" pitchFamily="34" charset="0"/>
                <a:cs typeface="Arial" panose="020B0604020202020204" pitchFamily="34" charset="0"/>
              </a:rPr>
              <a:t> - prikkerne	die </a:t>
            </a:r>
            <a:r>
              <a:rPr lang="de-DE" sz="1200" b="1" kern="1400" dirty="0">
                <a:ln>
                  <a:noFill/>
                </a:ln>
                <a:solidFill>
                  <a:schemeClr val="bg1"/>
                </a:solidFill>
                <a:effectLst/>
                <a:latin typeface="Arial" panose="020B0604020202020204" pitchFamily="34" charset="0"/>
                <a:cs typeface="Arial" panose="020B0604020202020204" pitchFamily="34" charset="0"/>
              </a:rPr>
              <a:t>Ecke</a:t>
            </a:r>
            <a:r>
              <a:rPr lang="da-DK" sz="1200" b="1" kern="1400" dirty="0">
                <a:ln>
                  <a:noFill/>
                </a:ln>
                <a:solidFill>
                  <a:schemeClr val="bg1"/>
                </a:solidFill>
                <a:effectLst/>
                <a:latin typeface="Arial" panose="020B0604020202020204" pitchFamily="34" charset="0"/>
                <a:cs typeface="Arial" panose="020B0604020202020204" pitchFamily="34" charset="0"/>
              </a:rPr>
              <a:t> - hjørnet	Das </a:t>
            </a:r>
            <a:r>
              <a:rPr lang="de-DE" sz="1200" b="1" kern="1400" dirty="0">
                <a:ln>
                  <a:noFill/>
                </a:ln>
                <a:solidFill>
                  <a:schemeClr val="bg1"/>
                </a:solidFill>
                <a:effectLst/>
                <a:latin typeface="Arial" panose="020B0604020202020204" pitchFamily="34" charset="0"/>
                <a:cs typeface="Arial" panose="020B0604020202020204" pitchFamily="34" charset="0"/>
              </a:rPr>
              <a:t>Muster</a:t>
            </a:r>
            <a:r>
              <a:rPr lang="da-DK" sz="1200" b="1" kern="1400" dirty="0">
                <a:ln>
                  <a:noFill/>
                </a:ln>
                <a:solidFill>
                  <a:schemeClr val="bg1"/>
                </a:solidFill>
                <a:effectLst/>
                <a:latin typeface="Arial" panose="020B0604020202020204" pitchFamily="34" charset="0"/>
                <a:cs typeface="Arial" panose="020B0604020202020204" pitchFamily="34" charset="0"/>
              </a:rPr>
              <a:t> - Mønstret </a:t>
            </a:r>
          </a:p>
          <a:p>
            <a:pPr marL="0" marR="0" indent="0" algn="l">
              <a:lnSpc>
                <a:spcPct val="119000"/>
              </a:lnSpc>
              <a:spcBef>
                <a:spcPts val="0"/>
              </a:spcBef>
              <a:spcAft>
                <a:spcPts val="600"/>
              </a:spcAft>
            </a:pPr>
            <a:r>
              <a:rPr lang="da-DK" sz="1200" b="1" kern="1400" dirty="0">
                <a:ln>
                  <a:noFill/>
                </a:ln>
                <a:solidFill>
                  <a:schemeClr val="bg1"/>
                </a:solidFill>
                <a:effectLst/>
                <a:latin typeface="Arial" panose="020B0604020202020204" pitchFamily="34" charset="0"/>
                <a:cs typeface="Arial" panose="020B0604020202020204" pitchFamily="34" charset="0"/>
              </a:rPr>
              <a:t>In der Mitte - i midten	am Rande - på kanten	</a:t>
            </a:r>
            <a:r>
              <a:rPr lang="de-DE" sz="1200" b="1" kern="1400" dirty="0">
                <a:ln>
                  <a:noFill/>
                </a:ln>
                <a:solidFill>
                  <a:schemeClr val="bg1"/>
                </a:solidFill>
                <a:effectLst/>
                <a:latin typeface="Arial" panose="020B0604020202020204" pitchFamily="34" charset="0"/>
                <a:cs typeface="Arial" panose="020B0604020202020204" pitchFamily="34" charset="0"/>
              </a:rPr>
              <a:t>quer</a:t>
            </a:r>
            <a:r>
              <a:rPr lang="da-DK" sz="1200" b="1" kern="1400" dirty="0">
                <a:ln>
                  <a:noFill/>
                </a:ln>
                <a:solidFill>
                  <a:schemeClr val="bg1"/>
                </a:solidFill>
                <a:effectLst/>
                <a:latin typeface="Arial" panose="020B0604020202020204" pitchFamily="34" charset="0"/>
                <a:cs typeface="Arial" panose="020B0604020202020204" pitchFamily="34" charset="0"/>
              </a:rPr>
              <a:t> - skrå		</a:t>
            </a:r>
            <a:r>
              <a:rPr lang="de-DE" sz="1200" b="1" kern="1400" dirty="0">
                <a:ln>
                  <a:noFill/>
                </a:ln>
                <a:solidFill>
                  <a:schemeClr val="bg1"/>
                </a:solidFill>
                <a:effectLst/>
                <a:latin typeface="Arial" panose="020B0604020202020204" pitchFamily="34" charset="0"/>
                <a:cs typeface="Arial" panose="020B0604020202020204" pitchFamily="34" charset="0"/>
              </a:rPr>
              <a:t>etwa</a:t>
            </a:r>
            <a:r>
              <a:rPr lang="da-DK" sz="1200" b="1" kern="1400" dirty="0">
                <a:ln>
                  <a:noFill/>
                </a:ln>
                <a:solidFill>
                  <a:schemeClr val="bg1"/>
                </a:solidFill>
                <a:effectLst/>
                <a:latin typeface="Arial" panose="020B0604020202020204" pitchFamily="34" charset="0"/>
                <a:cs typeface="Arial" panose="020B0604020202020204" pitchFamily="34" charset="0"/>
              </a:rPr>
              <a:t> - cirka</a:t>
            </a:r>
          </a:p>
        </p:txBody>
      </p:sp>
      <p:pic>
        <p:nvPicPr>
          <p:cNvPr id="12" name="Billede 11">
            <a:extLst>
              <a:ext uri="{FF2B5EF4-FFF2-40B4-BE49-F238E27FC236}">
                <a16:creationId xmlns:a16="http://schemas.microsoft.com/office/drawing/2014/main" id="{0ADE017B-89C5-4AAE-86B5-6BD509231A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61" y="2594788"/>
            <a:ext cx="3741965" cy="2514825"/>
          </a:xfrm>
          <a:prstGeom prst="rect">
            <a:avLst/>
          </a:prstGeom>
        </p:spPr>
      </p:pic>
      <p:pic>
        <p:nvPicPr>
          <p:cNvPr id="3" name="Billede 2">
            <a:extLst>
              <a:ext uri="{FF2B5EF4-FFF2-40B4-BE49-F238E27FC236}">
                <a16:creationId xmlns:a16="http://schemas.microsoft.com/office/drawing/2014/main" id="{37C20B1E-8954-4710-B3E3-C5158D6402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3951" y="2445835"/>
            <a:ext cx="3741452" cy="2497041"/>
          </a:xfrm>
          <a:prstGeom prst="rect">
            <a:avLst/>
          </a:prstGeom>
        </p:spPr>
      </p:pic>
      <p:pic>
        <p:nvPicPr>
          <p:cNvPr id="21" name="Billede 20">
            <a:extLst>
              <a:ext uri="{FF2B5EF4-FFF2-40B4-BE49-F238E27FC236}">
                <a16:creationId xmlns:a16="http://schemas.microsoft.com/office/drawing/2014/main" id="{0BA7547D-2799-4D63-A16A-DE09E065AB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15441" y="4171506"/>
            <a:ext cx="3758457" cy="2510664"/>
          </a:xfrm>
          <a:prstGeom prst="rect">
            <a:avLst/>
          </a:prstGeom>
        </p:spPr>
      </p:pic>
    </p:spTree>
    <p:extLst>
      <p:ext uri="{BB962C8B-B14F-4D97-AF65-F5344CB8AC3E}">
        <p14:creationId xmlns:p14="http://schemas.microsoft.com/office/powerpoint/2010/main" val="410708535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4965</TotalTime>
  <Words>1736</Words>
  <Application>Microsoft Office PowerPoint</Application>
  <PresentationFormat>Widescreen</PresentationFormat>
  <Paragraphs>475</Paragraphs>
  <Slides>19</Slides>
  <Notes>0</Notes>
  <HiddenSlides>0</HiddenSlides>
  <MMClips>3</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19</vt:i4>
      </vt:variant>
    </vt:vector>
  </HeadingPairs>
  <TitlesOfParts>
    <vt:vector size="24" baseType="lpstr">
      <vt:lpstr>Arial</vt:lpstr>
      <vt:lpstr>Bell MT</vt:lpstr>
      <vt:lpstr>Calibri</vt:lpstr>
      <vt:lpstr>Calibri Light</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Kim Gärtner</dc:creator>
  <cp:lastModifiedBy>Kim Gärtner</cp:lastModifiedBy>
  <cp:revision>77</cp:revision>
  <dcterms:created xsi:type="dcterms:W3CDTF">2021-02-07T19:47:22Z</dcterms:created>
  <dcterms:modified xsi:type="dcterms:W3CDTF">2021-02-18T23:37:27Z</dcterms:modified>
</cp:coreProperties>
</file>